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1" r:id="rId4"/>
    <p:sldId id="274" r:id="rId5"/>
    <p:sldId id="270" r:id="rId6"/>
    <p:sldId id="277" r:id="rId7"/>
    <p:sldId id="278" r:id="rId8"/>
    <p:sldId id="261" r:id="rId9"/>
    <p:sldId id="275" r:id="rId10"/>
    <p:sldId id="263" r:id="rId11"/>
    <p:sldId id="276" r:id="rId12"/>
    <p:sldId id="264" r:id="rId13"/>
    <p:sldId id="265" r:id="rId14"/>
    <p:sldId id="258" r:id="rId15"/>
    <p:sldId id="279" r:id="rId16"/>
    <p:sldId id="267" r:id="rId17"/>
    <p:sldId id="268" r:id="rId18"/>
    <p:sldId id="272" r:id="rId19"/>
  </p:sldIdLst>
  <p:sldSz cx="12192000" cy="6858000"/>
  <p:notesSz cx="6797675" cy="9872663"/>
  <p:embeddedFontLs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 ExtraBold" panose="020B0604020202020204" charset="0"/>
      <p:bold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dYcc2YYTy/n/iv7Kt0hHyrEVW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A511"/>
    <a:srgbClr val="E59D0D"/>
    <a:srgbClr val="D9A309"/>
    <a:srgbClr val="41C8CB"/>
    <a:srgbClr val="E6AF00"/>
    <a:srgbClr val="F6BB16"/>
    <a:srgbClr val="F6BE22"/>
    <a:srgbClr val="128096"/>
    <a:srgbClr val="E1A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1B71C2-D16C-4470-8C03-6147D4E47C3D}">
  <a:tblStyle styleId="{A51B71C2-D16C-4470-8C03-6147D4E47C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2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60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45900" rIns="91800" bIns="459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60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45900" rIns="91800" bIns="459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45900" rIns="91800" bIns="459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7"/>
            <a:ext cx="2945660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45900" rIns="91800" bIns="459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2" y="9377317"/>
            <a:ext cx="2945660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45900" rIns="91800" bIns="459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869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9769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https://www.youtube.com/watch?v=op5XXHFHXXk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https://www.youtube.com/watch?v=tKbFIq0Jkkg&amp;t=27s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893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81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5342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3286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0498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89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15" name="Google Shape;15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7795" y="5973955"/>
            <a:ext cx="2825578" cy="7647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1C8CB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37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8994"/>
            <a:ext cx="12201525" cy="697598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 rot="10800000" flipV="1">
            <a:off x="806243" y="424800"/>
            <a:ext cx="10378411" cy="93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AECA"/>
              </a:buClr>
              <a:buSzPts val="2400"/>
              <a:buFont typeface="Open Sans ExtraBold"/>
              <a:buNone/>
            </a:pPr>
            <a:r>
              <a:rPr lang="pl-PL" sz="2400" b="1" dirty="0">
                <a:solidFill>
                  <a:srgbClr val="19AE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 </a:t>
            </a:r>
            <a:r>
              <a:rPr lang="pl-PL" sz="2400" b="1" dirty="0">
                <a:solidFill>
                  <a:srgbClr val="19AECA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 ExtraBold"/>
              </a:rPr>
              <a:t>OSTATECZNE PROGI PUNKTOWE W REKRUTACJI 2024/2025</a:t>
            </a:r>
            <a:r>
              <a:rPr lang="pl-PL" sz="2800" b="1" dirty="0">
                <a:solidFill>
                  <a:srgbClr val="19AE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/>
            </a:r>
            <a:br>
              <a:rPr lang="pl-PL" sz="2800" b="1" dirty="0">
                <a:solidFill>
                  <a:srgbClr val="19AE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</a:br>
            <a:r>
              <a:rPr lang="pl-PL" sz="2800" b="1" dirty="0">
                <a:solidFill>
                  <a:srgbClr val="19AE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 </a:t>
            </a:r>
            <a:r>
              <a:rPr lang="pl-PL" sz="16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STUDIA I STOPNIA ORAZ JEDNOLITE MAGISTERSKIE </a:t>
            </a:r>
            <a:r>
              <a:rPr lang="pl-PL" sz="1600" dirty="0">
                <a:solidFill>
                  <a:srgbClr val="19AE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– dane po </a:t>
            </a:r>
            <a:r>
              <a:rPr lang="pl-PL" sz="1600" dirty="0" smtClean="0">
                <a:solidFill>
                  <a:srgbClr val="19AE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zakończeniu rekrutacji 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1995947" y="1626143"/>
            <a:ext cx="4415475" cy="4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LEKARSKI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LEKARSKI – FILIA WAŁBRZYCH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LEKARSKO-DENTYSTYCZNY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FARMACJA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ANALITYKA MEDYCZNA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DIETETYKA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FIZJOTERAPIA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POŁOŻNICTWO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PIELĘGNIARSTWO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RATOWNICTWO MEDYCZNE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ZDROWIE PUBLICZNE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7" name="Google Shape;157;p8"/>
          <p:cNvCxnSpPr>
            <a:cxnSpLocks/>
          </p:cNvCxnSpPr>
          <p:nvPr/>
        </p:nvCxnSpPr>
        <p:spPr>
          <a:xfrm>
            <a:off x="6898662" y="1741989"/>
            <a:ext cx="0" cy="4219134"/>
          </a:xfrm>
          <a:prstGeom prst="straightConnector1">
            <a:avLst/>
          </a:prstGeom>
          <a:noFill/>
          <a:ln w="38100" cap="flat" cmpd="sng">
            <a:solidFill>
              <a:srgbClr val="D0A5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" name="Google Shape;158;p8"/>
          <p:cNvSpPr txBox="1"/>
          <p:nvPr/>
        </p:nvSpPr>
        <p:spPr>
          <a:xfrm>
            <a:off x="7430690" y="1558594"/>
            <a:ext cx="6855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161</a:t>
            </a:r>
            <a:endParaRPr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ExtraBold"/>
              </a:rPr>
              <a:t>145</a:t>
            </a:r>
            <a:endParaRPr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ExtraBold"/>
              </a:rPr>
              <a:t>158 </a:t>
            </a:r>
            <a:endParaRPr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ExtraBold"/>
              </a:rPr>
              <a:t>70 </a:t>
            </a:r>
            <a:endParaRPr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ExtraBold"/>
              </a:rPr>
              <a:t>89</a:t>
            </a:r>
            <a:endParaRPr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54</a:t>
            </a:r>
            <a:endParaRPr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ExtraBold"/>
              </a:rPr>
              <a:t>135</a:t>
            </a:r>
            <a:endParaRPr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ExtraBold"/>
              </a:rPr>
              <a:t>74</a:t>
            </a:r>
            <a:endParaRPr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</a:t>
            </a:r>
            <a:endParaRPr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ExtraBold"/>
              </a:rPr>
              <a:t>74</a:t>
            </a:r>
            <a:endParaRPr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ExtraBold"/>
              </a:rPr>
              <a:t>33</a:t>
            </a:r>
            <a:endParaRPr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7773440" y="1580626"/>
            <a:ext cx="1093200" cy="4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/ 200 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/ 200 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/ 200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/ 200 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/ 200 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/ 100 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/ 200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/ 100 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/ 100 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/ 100 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/ 100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525" y="7381"/>
            <a:ext cx="12201525" cy="6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904466" y="440848"/>
            <a:ext cx="10908000" cy="104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Open Sans ExtraBold"/>
              <a:buNone/>
            </a:pP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 smtClean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NOWE KIERUNKI STUDIÓW OD </a:t>
            </a: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REKRUTACJI </a:t>
            </a:r>
            <a:r>
              <a:rPr lang="pl-PL" sz="2400" dirty="0" smtClean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2025/2026</a:t>
            </a:r>
            <a:r>
              <a:rPr lang="pl-PL" sz="2400" dirty="0">
                <a:solidFill>
                  <a:srgbClr val="3D85C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3D85C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1200" dirty="0" smtClean="0">
                <a:solidFill>
                  <a:srgbClr val="3D85C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1200" dirty="0" smtClean="0">
                <a:solidFill>
                  <a:srgbClr val="3D85C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endParaRPr sz="1600" dirty="0"/>
          </a:p>
        </p:txBody>
      </p:sp>
      <p:sp>
        <p:nvSpPr>
          <p:cNvPr id="3" name="Prostokąt 2"/>
          <p:cNvSpPr/>
          <p:nvPr/>
        </p:nvSpPr>
        <p:spPr>
          <a:xfrm>
            <a:off x="1092112" y="2148943"/>
            <a:ext cx="563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8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ELEKTRORADIOLOGIA</a:t>
            </a:r>
          </a:p>
          <a:p>
            <a:pPr lvl="0"/>
            <a:r>
              <a:rPr lang="pl-PL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studia </a:t>
            </a:r>
            <a:r>
              <a:rPr lang="pl-PL" sz="2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 stopnia</a:t>
            </a: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092112" y="3640328"/>
            <a:ext cx="9998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8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PIELĘGANIRSTWO W JĘZYKU ANGIELSKIM</a:t>
            </a:r>
            <a:r>
              <a:rPr lang="pl-PL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       </a:t>
            </a:r>
            <a:r>
              <a:rPr lang="pl-PL" sz="28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NURSING ED</a:t>
            </a:r>
            <a:r>
              <a:rPr lang="pl-PL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   </a:t>
            </a:r>
          </a:p>
          <a:p>
            <a:pPr lvl="0"/>
            <a:r>
              <a:rPr lang="pl-PL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studia </a:t>
            </a:r>
            <a:r>
              <a:rPr lang="pl-PL" sz="2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 stopnia </a:t>
            </a: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trzałka w prawo 5"/>
          <p:cNvSpPr/>
          <p:nvPr/>
        </p:nvSpPr>
        <p:spPr>
          <a:xfrm>
            <a:off x="7585310" y="3730572"/>
            <a:ext cx="286603" cy="386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97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867"/>
            <a:ext cx="12201525" cy="6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864796" y="1162875"/>
            <a:ext cx="10908000" cy="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Open Sans ExtraBold"/>
              <a:buNone/>
            </a:pP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24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LIMITY MIEJSC W REKRUTACJI </a:t>
            </a:r>
            <a:r>
              <a:rPr lang="pl-PL" sz="2400" dirty="0" smtClean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2025/2026</a:t>
            </a:r>
            <a:r>
              <a:rPr lang="pl-PL" sz="2400" dirty="0">
                <a:solidFill>
                  <a:srgbClr val="3D85C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pl-PL" sz="2400" dirty="0">
                <a:solidFill>
                  <a:srgbClr val="3D85C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pl-PL" sz="16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STUDIA I STOPNIA ORAZ JEDNOLITE MAGISTERSKIE</a:t>
            </a:r>
            <a:endParaRPr sz="1600" dirty="0"/>
          </a:p>
        </p:txBody>
      </p:sp>
      <p:sp>
        <p:nvSpPr>
          <p:cNvPr id="167" name="Google Shape;167;p9"/>
          <p:cNvSpPr txBox="1"/>
          <p:nvPr/>
        </p:nvSpPr>
        <p:spPr>
          <a:xfrm>
            <a:off x="3382379" y="1265883"/>
            <a:ext cx="3121120" cy="485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LEKARSKI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LEKARSKI - WAŁBRZYCH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LEKARSKO-DENTYSTYCZNY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FARMACJA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ANALITYKA MEDYCZNA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DIETETYKA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FIZJOTERAPIA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POŁOŻNICTWO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PIELĘGNIARSTWO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RATOWNICTWO MEDYCZNE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ZDROWIE </a:t>
            </a:r>
            <a:r>
              <a:rPr lang="pl-PL" sz="1900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PUBLICZNE</a:t>
            </a: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1900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ELEKTRORADIOLOGIA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1900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MEDICINE w j. angielskim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1900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DENTISTRY w j. angielskim</a:t>
            </a:r>
            <a:endParaRPr lang="pl-PL" sz="1900" dirty="0" smtClean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1900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NUSING w j. angielskim</a:t>
            </a:r>
            <a:endParaRPr lang="pl-PL" sz="1900" dirty="0" smtClean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8" name="Google Shape;168;p9"/>
          <p:cNvCxnSpPr>
            <a:cxnSpLocks/>
          </p:cNvCxnSpPr>
          <p:nvPr/>
        </p:nvCxnSpPr>
        <p:spPr>
          <a:xfrm flipH="1">
            <a:off x="6675120" y="1382418"/>
            <a:ext cx="14520" cy="4805022"/>
          </a:xfrm>
          <a:prstGeom prst="straightConnector1">
            <a:avLst/>
          </a:prstGeom>
          <a:noFill/>
          <a:ln w="38100" cap="flat" cmpd="sng">
            <a:solidFill>
              <a:srgbClr val="D0A5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9" name="Google Shape;169;p9"/>
          <p:cNvSpPr txBox="1"/>
          <p:nvPr/>
        </p:nvSpPr>
        <p:spPr>
          <a:xfrm>
            <a:off x="7418603" y="1249275"/>
            <a:ext cx="1045092" cy="41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330 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50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52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150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100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100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100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80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150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72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50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5</a:t>
            </a:r>
            <a:r>
              <a:rPr lang="pl-PL" sz="1900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0</a:t>
            </a: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140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24</a:t>
            </a:r>
            <a:r>
              <a:rPr lang="pl-PL" sz="1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900" dirty="0"/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pl-PL" sz="1900" dirty="0" smtClean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48</a:t>
            </a:r>
            <a:endParaRPr sz="1900" dirty="0">
              <a:solidFill>
                <a:schemeClr val="dk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7348694" y="916426"/>
            <a:ext cx="1655627" cy="22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STACJONARNE</a:t>
            </a:r>
            <a:endParaRPr sz="1600" dirty="0"/>
          </a:p>
        </p:txBody>
      </p:sp>
      <p:sp>
        <p:nvSpPr>
          <p:cNvPr id="171" name="Google Shape;171;p9"/>
          <p:cNvSpPr txBox="1"/>
          <p:nvPr/>
        </p:nvSpPr>
        <p:spPr>
          <a:xfrm>
            <a:off x="9564941" y="1264110"/>
            <a:ext cx="1093200" cy="469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120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-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30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>
              <a:spcBef>
                <a:spcPts val="300"/>
              </a:spcBef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-</a:t>
            </a:r>
            <a:endParaRPr lang="pl-PL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>
              <a:spcBef>
                <a:spcPts val="300"/>
              </a:spcBef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-</a:t>
            </a:r>
            <a:endParaRPr lang="pl-PL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-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>
              <a:spcBef>
                <a:spcPts val="300"/>
              </a:spcBef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-</a:t>
            </a:r>
            <a:endParaRPr lang="pl-PL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-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60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-</a:t>
            </a:r>
            <a:endParaRPr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40</a:t>
            </a:r>
            <a:br>
              <a:rPr lang="pl-PL" sz="19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</a:br>
            <a:r>
              <a:rPr lang="pl-PL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-</a:t>
            </a:r>
            <a:br>
              <a:rPr lang="pl-PL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</a:br>
            <a:r>
              <a:rPr lang="pl-PL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-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>
              <a:spcBef>
                <a:spcPts val="300"/>
              </a:spcBef>
            </a:pPr>
            <a:r>
              <a:rPr lang="pl-PL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rPr>
              <a:t>-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8967260" y="916426"/>
            <a:ext cx="2288563" cy="22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NIESTACJONARNE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01525" cy="6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 rot="16200000">
            <a:off x="-1568245" y="2915262"/>
            <a:ext cx="5565058" cy="83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AECA"/>
              </a:buClr>
              <a:buSzPts val="3600"/>
              <a:buFont typeface="Open Sans ExtraBold"/>
              <a:buNone/>
            </a:pPr>
            <a:r>
              <a:rPr lang="pl-PL" sz="4000" b="1" baseline="300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REKRUTACJA KROK PO KROKU </a:t>
            </a:r>
            <a:endParaRPr sz="4000" dirty="0">
              <a:solidFill>
                <a:srgbClr val="19AEC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" name="Google Shape;180;p10"/>
          <p:cNvSpPr txBox="1"/>
          <p:nvPr/>
        </p:nvSpPr>
        <p:spPr>
          <a:xfrm>
            <a:off x="1479176" y="550604"/>
            <a:ext cx="10183906" cy="403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ZAPOZNAJ SIĘ Z WARUNKAMI I HARMONOGRAMEM REKRUTACJI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ZAPISZ SIĘ W SYSTEMIE INTERNETOWEJ REJESTRACJI KANDYDATÓW (IRK)</a:t>
            </a:r>
            <a:endParaRPr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UZUPEŁNIJ DANE, </a:t>
            </a:r>
            <a:r>
              <a:rPr lang="pl-PL" sz="240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jeśli</a:t>
            </a:r>
            <a:r>
              <a:rPr lang="pl-PL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pl-PL" sz="240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BRAK POLSKIEGO ŚWIADECTWA </a:t>
            </a:r>
            <a:r>
              <a:rPr lang="pl-PL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– EGZAMIN Z J.POLSKIEGO (1 TERMIN)</a:t>
            </a:r>
            <a:endParaRPr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SAMODZIELNIE WPISZ WYNIKI ZE ŚWIADECTWA DOJRZAŁOŚCI</a:t>
            </a:r>
            <a:endParaRPr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WNIEŚ OPŁATĘ REKRUTACYJNĄ</a:t>
            </a:r>
            <a:endParaRPr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SPRAWDZAJ LISTY ZAKWALIFIKOWANYCH DO PRZYJĘCIA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JEŚLI JESTEŚ NA LIŚCIE - ZŁÓŻ WYMAGANE DOKUMENTY </a:t>
            </a:r>
            <a:br>
              <a:rPr lang="pl-PL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pl-PL" sz="2400" b="1" dirty="0">
                <a:solidFill>
                  <a:srgbClr val="1280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JESTEŚ OFICJALNIE STUDENTEM! 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UDAŁO SIĘ? JEST SZANSA W II NABORZE!</a:t>
            </a:r>
          </a:p>
          <a:p>
            <a:pPr marL="285750" indent="-285750">
              <a:lnSpc>
                <a:spcPct val="250000"/>
              </a:lnSpc>
              <a:spcBef>
                <a:spcPts val="30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endParaRPr lang="pl-PL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4582" y="-45503"/>
            <a:ext cx="12196762" cy="686276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 rot="16200000">
            <a:off x="-1026350" y="2505710"/>
            <a:ext cx="4774224" cy="786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4400"/>
              <a:buFont typeface="Calibri"/>
              <a:buNone/>
            </a:pPr>
            <a:r>
              <a:rPr lang="pl-PL" sz="4000" b="1" baseline="300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</a:rPr>
              <a:t>TERMINY W REKRUTACJI</a:t>
            </a:r>
            <a:endParaRPr sz="4000" b="1" baseline="30000" dirty="0">
              <a:solidFill>
                <a:srgbClr val="19AECA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625348" y="1161958"/>
            <a:ext cx="6657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19 maja - otwarcie systemu rekrutacyjnego IRK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721524" y="3155047"/>
            <a:ext cx="6498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11 lipca - zamknięcie systemu rekrutacyjnego IRK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069198" y="2463081"/>
            <a:ext cx="10609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do  11 lipca – wpisanie wyników i wniesienie opłaty rekrutacyjnej 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348256" y="1782346"/>
            <a:ext cx="8823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8 lipca - ogłoszenie wyników matur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2287078" y="3835782"/>
            <a:ext cx="7929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14 lipca 2025 r. ogłoszenie pierwszych list rekrutacyjnych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380392" y="4419555"/>
            <a:ext cx="9671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od 15 lipca – składanie </a:t>
            </a:r>
            <a:r>
              <a:rPr lang="pl-PL" sz="24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dokumentów przez zakwalifikowanych do przyjęcia</a:t>
            </a:r>
            <a:endParaRPr lang="pl-PL" sz="24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348256" y="5055004"/>
            <a:ext cx="5982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 sierpnia  – zakończenie I naboru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6762" cy="686276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991852" y="847161"/>
            <a:ext cx="9693435" cy="786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4400"/>
              <a:buFont typeface="Calibri"/>
              <a:buNone/>
            </a:pPr>
            <a:r>
              <a:rPr lang="pl-PL" sz="4000" b="1" baseline="30000" dirty="0" smtClean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</a:rPr>
              <a:t>OPŁATY ZA STUDIA NIESTACJONARNE 2025/2026 </a:t>
            </a:r>
            <a:r>
              <a:rPr lang="pl-PL" sz="3600" b="1" baseline="30000" dirty="0" smtClean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</a:rPr>
              <a:t/>
            </a:r>
            <a:br>
              <a:rPr lang="pl-PL" sz="3600" b="1" baseline="30000" dirty="0" smtClean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</a:rPr>
            </a:br>
            <a:r>
              <a:rPr lang="pl-PL" sz="3600" b="1" baseline="30000" dirty="0" smtClean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</a:rPr>
              <a:t> (</a:t>
            </a:r>
            <a:r>
              <a:rPr lang="pl-PL" sz="3300" b="1" baseline="30000" dirty="0" smtClean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</a:rPr>
              <a:t>opłata za rok studiów)</a:t>
            </a:r>
            <a:endParaRPr sz="3300" b="1" baseline="30000" dirty="0">
              <a:solidFill>
                <a:srgbClr val="19AECA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719" y="1846908"/>
            <a:ext cx="7581900" cy="316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AECA"/>
              </a:buClr>
              <a:buSzPts val="5400"/>
              <a:buFont typeface="Open Sans ExtraBold"/>
              <a:buNone/>
            </a:pPr>
            <a:r>
              <a:rPr lang="pl-PL" sz="5400" b="1" baseline="3000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PYTANIA I ODPOWIEDZI</a:t>
            </a:r>
            <a:endParaRPr sz="5400"/>
          </a:p>
        </p:txBody>
      </p:sp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63" y="-4763"/>
            <a:ext cx="12201525" cy="6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02;p12"/>
          <p:cNvSpPr txBox="1">
            <a:spLocks noGrp="1"/>
          </p:cNvSpPr>
          <p:nvPr>
            <p:ph type="body" idx="1"/>
          </p:nvPr>
        </p:nvSpPr>
        <p:spPr>
          <a:xfrm>
            <a:off x="838200" y="802200"/>
            <a:ext cx="10515600" cy="5253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b="1" i="1" dirty="0">
                <a:solidFill>
                  <a:srgbClr val="128096"/>
                </a:solidFill>
              </a:rPr>
              <a:t>Ile minimalnie procent trzeba mieć z matury?</a:t>
            </a:r>
            <a:r>
              <a:rPr lang="pl-PL" sz="4000" b="1" i="1" dirty="0">
                <a:solidFill>
                  <a:srgbClr val="128096"/>
                </a:solidFill>
              </a:rPr>
              <a:t> </a:t>
            </a:r>
            <a:br>
              <a:rPr lang="pl-PL" sz="4000" b="1" i="1" dirty="0">
                <a:solidFill>
                  <a:srgbClr val="128096"/>
                </a:solidFill>
              </a:rPr>
            </a:br>
            <a:r>
              <a:rPr lang="pl-PL" sz="1800" dirty="0"/>
              <a:t>Minimalna liczba punktów uprawniająca kandydata do uczestniczenia w postępowaniu kwalifikacyjnym wynosi </a:t>
            </a:r>
            <a:r>
              <a:rPr lang="pl-PL" sz="1800" b="1" dirty="0">
                <a:solidFill>
                  <a:srgbClr val="128096"/>
                </a:solidFill>
              </a:rPr>
              <a:t>30 punktów</a:t>
            </a:r>
            <a:r>
              <a:rPr lang="pl-PL" sz="1800" dirty="0">
                <a:solidFill>
                  <a:srgbClr val="128096"/>
                </a:solidFill>
              </a:rPr>
              <a:t>, czyli 30% z każdego przedmiotu kierunkowego</a:t>
            </a:r>
            <a:r>
              <a:rPr lang="pl-PL" sz="1800" dirty="0"/>
              <a:t>.</a:t>
            </a:r>
            <a:br>
              <a:rPr lang="pl-PL" sz="1800" dirty="0"/>
            </a:b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b="1" i="1" dirty="0">
                <a:solidFill>
                  <a:srgbClr val="128096"/>
                </a:solidFill>
              </a:rPr>
              <a:t>Czy dokumenty na studia muszę składać osobiście? </a:t>
            </a:r>
            <a:br>
              <a:rPr lang="pl-PL" b="1" i="1" dirty="0">
                <a:solidFill>
                  <a:srgbClr val="128096"/>
                </a:solidFill>
              </a:rPr>
            </a:br>
            <a:r>
              <a:rPr lang="pl-PL" sz="1800" dirty="0"/>
              <a:t>Kandydaci mogą składać i odbierać dokumenty osobiście lub przez osobę posiadającą odpowiednie upoważnienie, zawierające potwierdzenie autentyczności podpisu osoby upoważniającej, dokonane przez Komisję Rekrutacyjną lub notariusza. Osoba upoważniona do składania dokumentów w Twoim imieniu musi posiadać przy sobie komplet wymaganych dokumentów oraz pełnomocnictwo. </a:t>
            </a:r>
            <a:br>
              <a:rPr lang="pl-PL" sz="1800" dirty="0"/>
            </a:br>
            <a:r>
              <a:rPr lang="pl-PL" sz="1800" u="sng" dirty="0">
                <a:solidFill>
                  <a:srgbClr val="128096"/>
                </a:solidFill>
              </a:rPr>
              <a:t>Dokumentów nie można przesyłać pocztą.</a:t>
            </a:r>
            <a:br>
              <a:rPr lang="pl-PL" sz="1800" u="sng" dirty="0">
                <a:solidFill>
                  <a:srgbClr val="128096"/>
                </a:solidFill>
              </a:rPr>
            </a:br>
            <a:endParaRPr sz="3200" u="sng" dirty="0">
              <a:solidFill>
                <a:srgbClr val="128096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b="1" i="1" dirty="0">
                <a:solidFill>
                  <a:srgbClr val="128096"/>
                </a:solidFill>
              </a:rPr>
              <a:t>Czy studia stacjonarne są płatne? </a:t>
            </a:r>
            <a:r>
              <a:rPr lang="pl-PL" b="1" i="1" dirty="0"/>
              <a:t/>
            </a:r>
            <a:br>
              <a:rPr lang="pl-PL" b="1" i="1" dirty="0"/>
            </a:br>
            <a:r>
              <a:rPr lang="pl-PL" sz="1800" b="0" i="0" dirty="0">
                <a:solidFill>
                  <a:srgbClr val="000000"/>
                </a:solidFill>
              </a:rPr>
              <a:t>Na studiach stacjonarnych prowadzonych </a:t>
            </a:r>
            <a:r>
              <a:rPr lang="pl-PL" sz="1800" b="1" i="0" dirty="0">
                <a:solidFill>
                  <a:srgbClr val="128096"/>
                </a:solidFill>
              </a:rPr>
              <a:t>w języku polskim </a:t>
            </a:r>
            <a:r>
              <a:rPr lang="pl-PL" sz="1800" b="0" i="0" dirty="0">
                <a:solidFill>
                  <a:srgbClr val="000000"/>
                </a:solidFill>
              </a:rPr>
              <a:t>opłata za usługi edukacyjne (czesne) pobierana jest  wyłącznie od </a:t>
            </a:r>
            <a:r>
              <a:rPr lang="pl-PL" sz="1800" b="1" i="0" dirty="0">
                <a:solidFill>
                  <a:srgbClr val="128096"/>
                </a:solidFill>
              </a:rPr>
              <a:t>cudzoziemców</a:t>
            </a:r>
            <a:r>
              <a:rPr lang="pl-PL" sz="1800" b="1" i="0" dirty="0">
                <a:solidFill>
                  <a:srgbClr val="000000"/>
                </a:solidFill>
              </a:rPr>
              <a:t>,</a:t>
            </a:r>
            <a:r>
              <a:rPr lang="pl-PL" sz="1800" b="0" i="0" dirty="0">
                <a:solidFill>
                  <a:srgbClr val="000000"/>
                </a:solidFill>
              </a:rPr>
              <a:t> z zastrzeżeniem art. 324 ust 2 ustawy Prawo o szkolnictwie wyższym i nauce (tj. Dz.U. z 2020r. poz. 85 ze zm.). </a:t>
            </a:r>
            <a:br>
              <a:rPr lang="pl-PL" sz="1800" b="0" i="0" dirty="0">
                <a:solidFill>
                  <a:srgbClr val="000000"/>
                </a:solidFill>
              </a:rPr>
            </a:br>
            <a:r>
              <a:rPr lang="pl-PL" sz="1800" b="0" i="0" dirty="0">
                <a:solidFill>
                  <a:srgbClr val="128096"/>
                </a:solidFill>
              </a:rPr>
              <a:t>Na studiach stacjonarnych prowadzonych </a:t>
            </a:r>
            <a:r>
              <a:rPr lang="pl-PL" sz="1800" b="1" i="0" dirty="0">
                <a:solidFill>
                  <a:srgbClr val="128096"/>
                </a:solidFill>
              </a:rPr>
              <a:t>w języku angielskim </a:t>
            </a:r>
            <a:r>
              <a:rPr lang="pl-PL" sz="1800" b="0" i="0" dirty="0">
                <a:solidFill>
                  <a:srgbClr val="128096"/>
                </a:solidFill>
              </a:rPr>
              <a:t>opłaty za usługi edukacyjne są pobierane od wszystkich studentów.</a:t>
            </a:r>
            <a:endParaRPr sz="1800" dirty="0">
              <a:solidFill>
                <a:srgbClr val="128096"/>
              </a:solidFill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" y="1"/>
            <a:ext cx="123444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449" y="1960710"/>
            <a:ext cx="817124" cy="81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5686" y="3054848"/>
            <a:ext cx="1390650" cy="77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907" y="4104445"/>
            <a:ext cx="1734208" cy="90266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348217" y="1485908"/>
            <a:ext cx="10908000" cy="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AECA"/>
              </a:buClr>
              <a:buSzPts val="2800"/>
              <a:buFont typeface="Open Sans ExtraBold"/>
              <a:buNone/>
            </a:pPr>
            <a:r>
              <a:rPr lang="pl-PL" sz="2800" dirty="0">
                <a:solidFill>
                  <a:srgbClr val="19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WIĘCEJ O REKRUTACJI</a:t>
            </a:r>
            <a:endParaRPr sz="2800" dirty="0"/>
          </a:p>
        </p:txBody>
      </p:sp>
      <p:pic>
        <p:nvPicPr>
          <p:cNvPr id="213" name="Google Shape;21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8505" y="1931088"/>
            <a:ext cx="753533" cy="75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80554" y="3117973"/>
            <a:ext cx="753533" cy="75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73598" y="4214565"/>
            <a:ext cx="753533" cy="75583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3"/>
          <p:cNvSpPr txBox="1"/>
          <p:nvPr/>
        </p:nvSpPr>
        <p:spPr>
          <a:xfrm>
            <a:off x="7252734" y="4295690"/>
            <a:ext cx="33620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+48 71 784 17 53  (ENG)</a:t>
            </a:r>
            <a:r>
              <a:rPr lang="pl-P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0" i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+48 71 784 19 97  (ENG)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3"/>
          <p:cNvSpPr txBox="1"/>
          <p:nvPr/>
        </p:nvSpPr>
        <p:spPr>
          <a:xfrm>
            <a:off x="7252734" y="3117973"/>
            <a:ext cx="29310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+48 665 866 669  (PL)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+48 781 610 045  (PL)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11;p13"/>
          <p:cNvSpPr txBox="1">
            <a:spLocks noGrp="1"/>
          </p:cNvSpPr>
          <p:nvPr>
            <p:ph type="body" idx="1"/>
          </p:nvPr>
        </p:nvSpPr>
        <p:spPr>
          <a:xfrm>
            <a:off x="1983150" y="2126814"/>
            <a:ext cx="4404360" cy="280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rekrutacja.umw.edu.pl</a:t>
            </a:r>
            <a:endParaRPr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@rekrutacjaumedwroc</a:t>
            </a:r>
            <a:endParaRPr sz="2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rekrutacja_umw</a:t>
            </a:r>
            <a:endParaRPr sz="2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7" name="Google Shape;216;p13"/>
          <p:cNvSpPr txBox="1"/>
          <p:nvPr/>
        </p:nvSpPr>
        <p:spPr>
          <a:xfrm>
            <a:off x="7252734" y="2015349"/>
            <a:ext cx="400348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20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Lato"/>
              </a:rPr>
              <a:t>rekrutacjaumw@umw.edu.pl</a:t>
            </a:r>
            <a:r>
              <a:rPr lang="pl-PL" sz="2000" dirty="0">
                <a:solidFill>
                  <a:srgbClr val="41C8C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Lato"/>
              </a:rPr>
              <a:t/>
            </a:r>
            <a:br>
              <a:rPr lang="pl-PL" sz="2000" dirty="0">
                <a:solidFill>
                  <a:srgbClr val="41C8C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Lato"/>
              </a:rPr>
            </a:br>
            <a:r>
              <a:rPr lang="pl-PL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admission@umw.edu.pl (ENG)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3" y="-9525"/>
            <a:ext cx="12201525" cy="68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25" y="-9526"/>
            <a:ext cx="12280183" cy="688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01525" cy="6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924234" y="1730477"/>
            <a:ext cx="10933469" cy="4493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BF9000"/>
              </a:buClr>
              <a:buSzPts val="4400"/>
            </a:pPr>
            <a:r>
              <a:rPr lang="pl-PL" b="1" dirty="0">
                <a:solidFill>
                  <a:srgbClr val="E59D0D"/>
                </a:solidFill>
              </a:rPr>
              <a:t/>
            </a:r>
            <a:br>
              <a:rPr lang="pl-PL" b="1" dirty="0">
                <a:solidFill>
                  <a:srgbClr val="E59D0D"/>
                </a:solidFill>
              </a:rPr>
            </a:br>
            <a:r>
              <a:rPr lang="pl-PL" sz="3100" dirty="0">
                <a:solidFill>
                  <a:schemeClr val="tx1"/>
                </a:solidFill>
              </a:rPr>
              <a:t/>
            </a:r>
            <a:br>
              <a:rPr lang="pl-PL" sz="3100" dirty="0">
                <a:solidFill>
                  <a:schemeClr val="tx1"/>
                </a:solidFill>
              </a:rPr>
            </a:br>
            <a:r>
              <a:rPr lang="pl-PL" sz="800" dirty="0">
                <a:solidFill>
                  <a:srgbClr val="E59D0D"/>
                </a:solidFill>
              </a:rPr>
              <a:t/>
            </a:r>
            <a:br>
              <a:rPr lang="pl-PL" sz="800" dirty="0">
                <a:solidFill>
                  <a:srgbClr val="E59D0D"/>
                </a:solidFill>
              </a:rPr>
            </a:br>
            <a:endParaRPr sz="2700" dirty="0">
              <a:solidFill>
                <a:srgbClr val="E59D0D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43147FE-4C22-4285-94F7-7ECBD7D38C6F}"/>
              </a:ext>
            </a:extLst>
          </p:cNvPr>
          <p:cNvSpPr txBox="1"/>
          <p:nvPr/>
        </p:nvSpPr>
        <p:spPr>
          <a:xfrm>
            <a:off x="924234" y="800067"/>
            <a:ext cx="61697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4400" b="1" i="0" u="none" strike="noStrike" kern="0" cap="none" spc="0" normalizeH="0" baseline="0" noProof="0" dirty="0">
                <a:ln>
                  <a:noFill/>
                </a:ln>
                <a:solidFill>
                  <a:srgbClr val="EFA51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Dlaczego UMW?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A106D4-8831-4718-AE2F-BBC1EFEFDF43}"/>
              </a:ext>
            </a:extLst>
          </p:cNvPr>
          <p:cNvSpPr txBox="1"/>
          <p:nvPr/>
        </p:nvSpPr>
        <p:spPr>
          <a:xfrm>
            <a:off x="806245" y="1827538"/>
            <a:ext cx="10933468" cy="3974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🏆</a:t>
            </a: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 miejsce 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 kraju w wynikach Lekarsko-Dentystycznego Egzaminu 	Końcowego (LDEK) - nasi absolwenci ponownie najlepsi w kraju, </a:t>
            </a:r>
            <a:b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ze średnią punktów 152,67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(średni wynik wszystkich zdających - 144,16 pkt) </a:t>
            </a: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🏆</a:t>
            </a: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 miejsce 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 kraju w wynikach Lekarskiego Egzaminu Końcowego (LEK)</a:t>
            </a: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🏆</a:t>
            </a: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 miejsce 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wśród polskich uczelni medycznych wybieranych przez 	zagranicznych studentów ERASMUS + </a:t>
            </a:r>
            <a:endParaRPr kumimoji="0" lang="pl-P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pl-PL" sz="280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wg Narodowej Agencji Programu 	Erasmus+ i Europejskiego Korpusu Solidarności) 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01525" cy="6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924233" y="1730477"/>
            <a:ext cx="10835148" cy="4493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rgbClr val="BF9000"/>
              </a:buClr>
              <a:buSzPts val="4400"/>
            </a:pPr>
            <a:r>
              <a:rPr lang="pl-PL" b="1" dirty="0">
                <a:solidFill>
                  <a:srgbClr val="E59D0D"/>
                </a:solidFill>
              </a:rPr>
              <a:t/>
            </a:r>
            <a:br>
              <a:rPr lang="pl-PL" b="1" dirty="0">
                <a:solidFill>
                  <a:srgbClr val="E59D0D"/>
                </a:solidFill>
              </a:rPr>
            </a:b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2700" b="1" dirty="0">
                <a:solidFill>
                  <a:srgbClr val="E59D0D"/>
                </a:solidFill>
              </a:rPr>
              <a:t>- THE WUR Times </a:t>
            </a:r>
            <a:r>
              <a:rPr lang="pl-PL" sz="2700" b="1" dirty="0" err="1">
                <a:solidFill>
                  <a:srgbClr val="E59D0D"/>
                </a:solidFill>
              </a:rPr>
              <a:t>Higher</a:t>
            </a:r>
            <a:r>
              <a:rPr lang="pl-PL" sz="2700" b="1" dirty="0">
                <a:solidFill>
                  <a:srgbClr val="E59D0D"/>
                </a:solidFill>
              </a:rPr>
              <a:t> </a:t>
            </a:r>
            <a:r>
              <a:rPr lang="pl-PL" sz="2700" b="1" dirty="0" err="1">
                <a:solidFill>
                  <a:srgbClr val="E59D0D"/>
                </a:solidFill>
              </a:rPr>
              <a:t>Education</a:t>
            </a:r>
            <a:r>
              <a:rPr lang="pl-PL" sz="2700" b="1" dirty="0">
                <a:solidFill>
                  <a:srgbClr val="E59D0D"/>
                </a:solidFill>
              </a:rPr>
              <a:t>: World University </a:t>
            </a:r>
            <a:r>
              <a:rPr lang="pl-PL" sz="2700" b="1" dirty="0" err="1" smtClean="0">
                <a:solidFill>
                  <a:srgbClr val="E59D0D"/>
                </a:solidFill>
              </a:rPr>
              <a:t>Rankings</a:t>
            </a:r>
            <a:r>
              <a:rPr lang="pl-PL" sz="2700" b="1" smtClean="0">
                <a:solidFill>
                  <a:srgbClr val="E59D0D"/>
                </a:solidFill>
              </a:rPr>
              <a:t> </a:t>
            </a:r>
            <a:r>
              <a:rPr lang="pl-PL" sz="2700" dirty="0">
                <a:solidFill>
                  <a:srgbClr val="E59D0D"/>
                </a:solidFill>
              </a:rPr>
              <a:t/>
            </a:r>
            <a:br>
              <a:rPr lang="pl-PL" sz="2700" dirty="0">
                <a:solidFill>
                  <a:srgbClr val="E59D0D"/>
                </a:solidFill>
              </a:rPr>
            </a:br>
            <a:r>
              <a:rPr lang="pl-PL" sz="2700" dirty="0">
                <a:solidFill>
                  <a:srgbClr val="E59D0D"/>
                </a:solidFill>
              </a:rPr>
              <a:t>	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miejsce na świecie: 501-600</a:t>
            </a:r>
            <a:b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miejsce w Polsce: 1 (najlepsza polska uczelnia!)</a:t>
            </a:r>
            <a:b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2700" b="1" dirty="0">
                <a:solidFill>
                  <a:srgbClr val="E59D0D"/>
                </a:solidFill>
              </a:rPr>
              <a:t>- Shanghai Ranking: </a:t>
            </a:r>
            <a:r>
              <a:rPr lang="pl-PL" sz="2700" b="1" dirty="0" err="1">
                <a:solidFill>
                  <a:srgbClr val="E59D0D"/>
                </a:solidFill>
              </a:rPr>
              <a:t>Academic</a:t>
            </a:r>
            <a:r>
              <a:rPr lang="pl-PL" sz="2700" b="1" dirty="0">
                <a:solidFill>
                  <a:srgbClr val="E59D0D"/>
                </a:solidFill>
              </a:rPr>
              <a:t> Ranking of World </a:t>
            </a:r>
            <a:r>
              <a:rPr lang="pl-PL" sz="2700" b="1" dirty="0" err="1">
                <a:solidFill>
                  <a:srgbClr val="E59D0D"/>
                </a:solidFill>
              </a:rPr>
              <a:t>Universities</a:t>
            </a:r>
            <a:r>
              <a:rPr lang="pl-PL" sz="2700" b="1" dirty="0">
                <a:solidFill>
                  <a:srgbClr val="E59D0D"/>
                </a:solidFill>
              </a:rPr>
              <a:t> 2024</a:t>
            </a:r>
            <a:r>
              <a:rPr lang="pl-PL" sz="2200" b="1" dirty="0">
                <a:solidFill>
                  <a:srgbClr val="EFA511"/>
                </a:solidFill>
              </a:rPr>
              <a:t/>
            </a:r>
            <a:br>
              <a:rPr lang="pl-PL" sz="2200" b="1" dirty="0">
                <a:solidFill>
                  <a:srgbClr val="EFA511"/>
                </a:solidFill>
              </a:rPr>
            </a:br>
            <a:r>
              <a:rPr lang="pl-PL" sz="2200" b="1" dirty="0">
                <a:solidFill>
                  <a:srgbClr val="EFA511"/>
                </a:solidFill>
              </a:rPr>
              <a:t>	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miejsce na świecie: 901-1000</a:t>
            </a:r>
            <a:b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miejsce w Polsce: 4 </a:t>
            </a: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(wśród 8 polskich uczelni uwzględnionych w rankingu)</a:t>
            </a:r>
            <a:b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3200" b="1" dirty="0">
                <a:solidFill>
                  <a:srgbClr val="E59D0D"/>
                </a:solidFill>
              </a:rPr>
              <a:t>- </a:t>
            </a:r>
            <a:r>
              <a:rPr lang="pl-PL" sz="2700" b="1" dirty="0" err="1">
                <a:solidFill>
                  <a:srgbClr val="E59D0D"/>
                </a:solidFill>
              </a:rPr>
              <a:t>World’s</a:t>
            </a:r>
            <a:r>
              <a:rPr lang="pl-PL" sz="2700" b="1" dirty="0">
                <a:solidFill>
                  <a:srgbClr val="E59D0D"/>
                </a:solidFill>
              </a:rPr>
              <a:t> Top 2 proc. </a:t>
            </a:r>
            <a:r>
              <a:rPr lang="pl-PL" sz="2700" b="1" dirty="0" err="1">
                <a:solidFill>
                  <a:srgbClr val="E59D0D"/>
                </a:solidFill>
              </a:rPr>
              <a:t>Scientists</a:t>
            </a:r>
            <a:r>
              <a:rPr lang="pl-PL" sz="2700" b="1" dirty="0">
                <a:solidFill>
                  <a:srgbClr val="E59D0D"/>
                </a:solidFill>
              </a:rPr>
              <a:t> </a:t>
            </a:r>
            <a:r>
              <a:rPr lang="pl-PL" sz="2700" dirty="0">
                <a:solidFill>
                  <a:schemeClr val="tx1"/>
                </a:solidFill>
              </a:rPr>
              <a:t/>
            </a:r>
            <a:br>
              <a:rPr lang="pl-PL" sz="2700" dirty="0">
                <a:solidFill>
                  <a:schemeClr val="tx1"/>
                </a:solidFill>
              </a:rPr>
            </a:br>
            <a:r>
              <a:rPr lang="pl-PL" sz="2700" dirty="0">
                <a:solidFill>
                  <a:schemeClr val="tx1"/>
                </a:solidFill>
              </a:rPr>
              <a:t>	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kategorii „dorobek naukowy”: </a:t>
            </a: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9 naukowców </a:t>
            </a: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(wśród 1 244 wymienionych z Polski) </a:t>
            </a:r>
            <a:b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kategorii „osiągnięcia naukowe i publikacje w 2023 r.”: </a:t>
            </a: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28 naukowców </a:t>
            </a:r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					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wśród 1 350 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 </a:t>
            </a: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Polski, o 9 więcej niż w ubiegłym roku!)</a:t>
            </a:r>
            <a:r>
              <a:rPr lang="pl-PL" sz="2400" b="1" dirty="0">
                <a:solidFill>
                  <a:srgbClr val="E59D0D"/>
                </a:solidFill>
              </a:rPr>
              <a:t/>
            </a:r>
            <a:br>
              <a:rPr lang="pl-PL" sz="2400" b="1" dirty="0">
                <a:solidFill>
                  <a:srgbClr val="E59D0D"/>
                </a:solidFill>
              </a:rPr>
            </a:br>
            <a:endParaRPr sz="2400" dirty="0">
              <a:solidFill>
                <a:srgbClr val="E59D0D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F8C7987-66AC-4C58-BB9E-60D779D1FF43}"/>
              </a:ext>
            </a:extLst>
          </p:cNvPr>
          <p:cNvSpPr txBox="1"/>
          <p:nvPr/>
        </p:nvSpPr>
        <p:spPr>
          <a:xfrm>
            <a:off x="924234" y="634181"/>
            <a:ext cx="1056967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E59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UMW w rankingach</a:t>
            </a:r>
          </a:p>
          <a:p>
            <a:endParaRPr lang="pl-PL" sz="200" b="1" dirty="0">
              <a:solidFill>
                <a:srgbClr val="E59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Uniwersytet Medyczny im. Piastów Śląskich we Wrocławiu odnosi sukcesy plasując się na wysokich pozycjach w światowych, renomowanych rankingach uczelni:</a:t>
            </a:r>
          </a:p>
        </p:txBody>
      </p:sp>
    </p:spTree>
    <p:extLst>
      <p:ext uri="{BB962C8B-B14F-4D97-AF65-F5344CB8AC3E}">
        <p14:creationId xmlns:p14="http://schemas.microsoft.com/office/powerpoint/2010/main" val="226871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525" y="-9525"/>
            <a:ext cx="12201525" cy="6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F8C7987-66AC-4C58-BB9E-60D779D1FF43}"/>
              </a:ext>
            </a:extLst>
          </p:cNvPr>
          <p:cNvSpPr txBox="1"/>
          <p:nvPr/>
        </p:nvSpPr>
        <p:spPr>
          <a:xfrm>
            <a:off x="924234" y="634181"/>
            <a:ext cx="105696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4400" b="1" i="0" u="none" strike="noStrike" kern="0" cap="none" spc="0" normalizeH="0" baseline="0" noProof="0" dirty="0" err="1">
                <a:ln>
                  <a:noFill/>
                </a:ln>
                <a:solidFill>
                  <a:srgbClr val="E59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kumimoji="0" lang="pl-PL" sz="4400" b="1" i="0" u="none" strike="noStrike" kern="0" cap="none" spc="0" normalizeH="0" baseline="0" noProof="0" dirty="0">
                <a:ln>
                  <a:noFill/>
                </a:ln>
                <a:solidFill>
                  <a:srgbClr val="E59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media</a:t>
            </a:r>
            <a:br>
              <a:rPr kumimoji="0" lang="pl-PL" sz="4400" b="1" i="0" u="none" strike="noStrike" kern="0" cap="none" spc="0" normalizeH="0" baseline="0" noProof="0" dirty="0">
                <a:ln>
                  <a:noFill/>
                </a:ln>
                <a:solidFill>
                  <a:srgbClr val="E59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śledząc nasze posty na FB i IG możesz być na bieżąco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5BA44B6-FEDE-4ADB-8CF8-8DD249CF0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691" y="2289040"/>
            <a:ext cx="2503324" cy="167349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70A2A04-0D01-4794-A8A8-65629F9AB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91" y="4169495"/>
            <a:ext cx="2507908" cy="167349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EB77C7B-F3F9-473A-B851-34B77B7D9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88068">
            <a:off x="7550135" y="1083991"/>
            <a:ext cx="3777161" cy="499051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0E3A839-81CB-4878-9F65-F6FC10B852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77519">
            <a:off x="3488055" y="2204369"/>
            <a:ext cx="3898234" cy="35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4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01525" cy="6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4400"/>
              <a:buFont typeface="Calibri"/>
              <a:buNone/>
            </a:pPr>
            <a:r>
              <a:rPr lang="pl-PL" b="1" dirty="0">
                <a:solidFill>
                  <a:srgbClr val="E59D0D"/>
                </a:solidFill>
              </a:rPr>
              <a:t>https://www.umw.edu.pl/pl</a:t>
            </a:r>
            <a:endParaRPr dirty="0">
              <a:solidFill>
                <a:srgbClr val="E59D0D"/>
              </a:solidFill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695796" y="2718262"/>
            <a:ext cx="1970117" cy="162098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 rot="11674824">
            <a:off x="4272742" y="1690688"/>
            <a:ext cx="698269" cy="27942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86764"/>
            <a:ext cx="10158066" cy="4646328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B520AE1-FFCE-4151-8031-8411F9CFC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412" y="1927485"/>
            <a:ext cx="310923" cy="438950"/>
          </a:xfrm>
          <a:prstGeom prst="rect">
            <a:avLst/>
          </a:prstGeom>
        </p:spPr>
      </p:pic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8CE6366D-BFE6-4DFB-850E-E7B0F1B42E19}"/>
              </a:ext>
            </a:extLst>
          </p:cNvPr>
          <p:cNvSpPr/>
          <p:nvPr/>
        </p:nvSpPr>
        <p:spPr>
          <a:xfrm>
            <a:off x="4212682" y="1623561"/>
            <a:ext cx="818385" cy="27066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896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01525" cy="6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4400"/>
              <a:buFont typeface="Calibri"/>
              <a:buNone/>
            </a:pPr>
            <a:r>
              <a:rPr lang="pl-PL" b="1" dirty="0">
                <a:solidFill>
                  <a:srgbClr val="E59D0D"/>
                </a:solidFill>
              </a:rPr>
              <a:t>https</a:t>
            </a:r>
            <a:r>
              <a:rPr lang="pl-PL" b="1" dirty="0" smtClean="0">
                <a:solidFill>
                  <a:srgbClr val="E59D0D"/>
                </a:solidFill>
              </a:rPr>
              <a:t>://rekrutacja.umw.edu.pl</a:t>
            </a:r>
            <a:endParaRPr dirty="0">
              <a:solidFill>
                <a:srgbClr val="E59D0D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01" y="1555355"/>
            <a:ext cx="10349899" cy="3966214"/>
          </a:xfrm>
          <a:prstGeom prst="rect">
            <a:avLst/>
          </a:prstGeom>
        </p:spPr>
      </p:pic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8CE6366D-BFE6-4DFB-850E-E7B0F1B42E19}"/>
              </a:ext>
            </a:extLst>
          </p:cNvPr>
          <p:cNvSpPr/>
          <p:nvPr/>
        </p:nvSpPr>
        <p:spPr>
          <a:xfrm>
            <a:off x="1652955" y="1828585"/>
            <a:ext cx="1116622" cy="36949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2">
            <a:extLst>
              <a:ext uri="{FF2B5EF4-FFF2-40B4-BE49-F238E27FC236}">
                <a16:creationId xmlns:a16="http://schemas.microsoft.com/office/drawing/2014/main" id="{8CE6366D-BFE6-4DFB-850E-E7B0F1B42E19}"/>
              </a:ext>
            </a:extLst>
          </p:cNvPr>
          <p:cNvSpPr/>
          <p:nvPr/>
        </p:nvSpPr>
        <p:spPr>
          <a:xfrm>
            <a:off x="2935278" y="1828585"/>
            <a:ext cx="838200" cy="36949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: zaokrąglone rogi 2">
            <a:extLst>
              <a:ext uri="{FF2B5EF4-FFF2-40B4-BE49-F238E27FC236}">
                <a16:creationId xmlns:a16="http://schemas.microsoft.com/office/drawing/2014/main" id="{8CE6366D-BFE6-4DFB-850E-E7B0F1B42E19}"/>
              </a:ext>
            </a:extLst>
          </p:cNvPr>
          <p:cNvSpPr/>
          <p:nvPr/>
        </p:nvSpPr>
        <p:spPr>
          <a:xfrm>
            <a:off x="4620006" y="1854746"/>
            <a:ext cx="910356" cy="36949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B520AE1-FFCE-4151-8031-8411F9CFC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339" y="4545161"/>
            <a:ext cx="310923" cy="438950"/>
          </a:xfrm>
          <a:prstGeom prst="rect">
            <a:avLst/>
          </a:prstGeom>
        </p:spPr>
      </p:pic>
      <p:sp>
        <p:nvSpPr>
          <p:cNvPr id="14" name="Prostokąt: zaokrąglone rogi 2">
            <a:extLst>
              <a:ext uri="{FF2B5EF4-FFF2-40B4-BE49-F238E27FC236}">
                <a16:creationId xmlns:a16="http://schemas.microsoft.com/office/drawing/2014/main" id="{8CE6366D-BFE6-4DFB-850E-E7B0F1B42E19}"/>
              </a:ext>
            </a:extLst>
          </p:cNvPr>
          <p:cNvSpPr/>
          <p:nvPr/>
        </p:nvSpPr>
        <p:spPr>
          <a:xfrm>
            <a:off x="6847391" y="1828584"/>
            <a:ext cx="910356" cy="36949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18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01525" cy="6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4400"/>
              <a:buFont typeface="Calibri"/>
              <a:buNone/>
            </a:pPr>
            <a:r>
              <a:rPr lang="pl-PL" b="1" dirty="0">
                <a:solidFill>
                  <a:srgbClr val="E59D0D"/>
                </a:solidFill>
              </a:rPr>
              <a:t>https</a:t>
            </a:r>
            <a:r>
              <a:rPr lang="pl-PL" b="1" dirty="0" smtClean="0">
                <a:solidFill>
                  <a:srgbClr val="E59D0D"/>
                </a:solidFill>
              </a:rPr>
              <a:t>://rekrutacja.umw.edu.pl</a:t>
            </a:r>
            <a:endParaRPr dirty="0">
              <a:solidFill>
                <a:srgbClr val="E59D0D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287" y="2269384"/>
            <a:ext cx="9486900" cy="320040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B520AE1-FFCE-4151-8031-8411F9CFC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552" y="3363598"/>
            <a:ext cx="310923" cy="438950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1955079" y="1459855"/>
            <a:ext cx="7443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 smtClean="0">
                <a:solidFill>
                  <a:srgbClr val="19AECA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Calibri"/>
              </a:rPr>
              <a:t> system rekrutacyjny IRK otwieramy 19 maja</a:t>
            </a:r>
            <a:endParaRPr lang="pl-PL" sz="2400" b="1" dirty="0">
              <a:solidFill>
                <a:srgbClr val="19AECA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303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8;p3"/>
          <p:cNvSpPr txBox="1">
            <a:spLocks/>
          </p:cNvSpPr>
          <p:nvPr/>
        </p:nvSpPr>
        <p:spPr>
          <a:xfrm>
            <a:off x="865346" y="143922"/>
            <a:ext cx="7153239" cy="54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BF9000"/>
              </a:buClr>
              <a:buSzPts val="4400"/>
              <a:buFont typeface="Calibri"/>
              <a:buNone/>
            </a:pPr>
            <a:r>
              <a:rPr lang="pl-PL" sz="4400" b="1" dirty="0" smtClean="0">
                <a:solidFill>
                  <a:srgbClr val="EFA5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ZDAWAĆ NA MATURZE?</a:t>
            </a:r>
            <a:endParaRPr lang="pl-PL" sz="4400" b="1" dirty="0">
              <a:solidFill>
                <a:srgbClr val="EFA5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975" y="775578"/>
            <a:ext cx="8993798" cy="508488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133151">
            <a:off x="41782" y="4618030"/>
            <a:ext cx="2014244" cy="50926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9776" y="52249"/>
            <a:ext cx="447675" cy="6200775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0" y="52249"/>
            <a:ext cx="497150" cy="284335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391" y="5942845"/>
            <a:ext cx="7662863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465" y="4537929"/>
            <a:ext cx="266700" cy="3143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3" y="92257"/>
            <a:ext cx="9487999" cy="612448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5017" y="54107"/>
            <a:ext cx="447675" cy="620077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4" y="49344"/>
            <a:ext cx="509444" cy="29136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1" y="6262616"/>
            <a:ext cx="8220807" cy="5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79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361</Words>
  <Application>Microsoft Office PowerPoint</Application>
  <PresentationFormat>Panoramiczny</PresentationFormat>
  <Paragraphs>138</Paragraphs>
  <Slides>18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Arial</vt:lpstr>
      <vt:lpstr>Lato</vt:lpstr>
      <vt:lpstr>Wingdings</vt:lpstr>
      <vt:lpstr>Open Sans</vt:lpstr>
      <vt:lpstr>Calibri</vt:lpstr>
      <vt:lpstr>Open Sans ExtraBold</vt:lpstr>
      <vt:lpstr>Motyw pakietu Office</vt:lpstr>
      <vt:lpstr>Prezentacja programu PowerPoint</vt:lpstr>
      <vt:lpstr>   </vt:lpstr>
      <vt:lpstr>   - THE WUR Times Higher Education: World University Rankings   miejsce na świecie: 501-600  miejsce w Polsce: 1 (najlepsza polska uczelnia!)  - Shanghai Ranking: Academic Ranking of World Universities 2024  miejsce na świecie: 901-1000  miejsce w Polsce: 4 (wśród 8 polskich uczelni uwzględnionych w rankingu)  - World’s Top 2 proc. Scientists   w kategorii „dorobek naukowy”: 9 naukowców (wśród 1 244 wymienionych z Polski)   w kategorii „osiągnięcia naukowe i publikacje w 2023 r.”: 28 naukowców                        (wśród 1 350 z Polski, o 9 więcej niż w ubiegłym roku!) </vt:lpstr>
      <vt:lpstr>Prezentacja programu PowerPoint</vt:lpstr>
      <vt:lpstr>https://www.umw.edu.pl/pl</vt:lpstr>
      <vt:lpstr>https://rekrutacja.umw.edu.pl</vt:lpstr>
      <vt:lpstr>https://rekrutacja.umw.edu.pl</vt:lpstr>
      <vt:lpstr>Prezentacja programu PowerPoint</vt:lpstr>
      <vt:lpstr>Prezentacja programu PowerPoint</vt:lpstr>
      <vt:lpstr> OSTATECZNE PROGI PUNKTOWE W REKRUTACJI 2024/2025  STUDIA I STOPNIA ORAZ JEDNOLITE MAGISTERSKIE – dane po zakończeniu rekrutacji </vt:lpstr>
      <vt:lpstr>                NOWE KIERUNKI STUDIÓW OD REKRUTACJI 2025/2026  </vt:lpstr>
      <vt:lpstr>                LIMITY MIEJSC W REKRUTACJI 2025/2026 STUDIA I STOPNIA ORAZ JEDNOLITE MAGISTERSKIE</vt:lpstr>
      <vt:lpstr>REKRUTACJA KROK PO KROKU </vt:lpstr>
      <vt:lpstr>TERMINY W REKRUTACJI</vt:lpstr>
      <vt:lpstr>OPŁATY ZA STUDIA NIESTACJONARNE 2025/2026   (opłata za rok studiów)</vt:lpstr>
      <vt:lpstr>PYTANIA I ODPOWIEDZI</vt:lpstr>
      <vt:lpstr>WIĘCEJ O REKRUTACJI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Rekrutacja  2024/2025</dc:title>
  <dc:creator>Janusz</dc:creator>
  <cp:lastModifiedBy>UMW</cp:lastModifiedBy>
  <cp:revision>99</cp:revision>
  <cp:lastPrinted>2024-10-10T09:18:50Z</cp:lastPrinted>
  <dcterms:created xsi:type="dcterms:W3CDTF">2018-04-10T09:45:27Z</dcterms:created>
  <dcterms:modified xsi:type="dcterms:W3CDTF">2025-04-01T12:28:18Z</dcterms:modified>
</cp:coreProperties>
</file>