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1"/>
  </p:notesMasterIdLst>
  <p:sldIdLst>
    <p:sldId id="256" r:id="rId2"/>
    <p:sldId id="299" r:id="rId3"/>
    <p:sldId id="300" r:id="rId4"/>
    <p:sldId id="298" r:id="rId5"/>
    <p:sldId id="301" r:id="rId6"/>
    <p:sldId id="296" r:id="rId7"/>
    <p:sldId id="264" r:id="rId8"/>
    <p:sldId id="297" r:id="rId9"/>
    <p:sldId id="261" r:id="rId10"/>
  </p:sldIdLst>
  <p:sldSz cx="12192000" cy="6858000"/>
  <p:notesSz cx="6797675" cy="9872663"/>
  <p:embeddedFontLst>
    <p:embeddedFont>
      <p:font typeface="Myriad Pro" panose="020B0503030403020204" charset="0"/>
      <p:regular r:id="rId12"/>
      <p:bold r:id="rId13"/>
      <p:italic r:id="rId14"/>
      <p:boldItalic r:id="rId15"/>
    </p:embeddedFont>
    <p:embeddedFont>
      <p:font typeface="Myriad Pro Black" panose="020B0803030403020204" charset="0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ECA"/>
    <a:srgbClr val="DCA537"/>
    <a:srgbClr val="D0A53E"/>
    <a:srgbClr val="640E31"/>
    <a:srgbClr val="543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6F6F0D75-32BE-44A6-95B4-C564D9D88538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2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1A5A5E15-2CFA-4D6A-A679-18AA236ED4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9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39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01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75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31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90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57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77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34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57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42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6D61F-4F33-4E5A-AE14-FE3C2CE50644}" type="datetimeFigureOut">
              <a:rPr lang="pl-PL" smtClean="0"/>
              <a:t>26.03.2024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5" y="5973955"/>
            <a:ext cx="2825578" cy="7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>
            <a:spLocks noGrp="1"/>
          </p:cNvSpPr>
          <p:nvPr>
            <p:ph type="ctrTitle"/>
          </p:nvPr>
        </p:nvSpPr>
        <p:spPr>
          <a:xfrm>
            <a:off x="2562028" y="3708808"/>
            <a:ext cx="4009696" cy="185732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D0A53E"/>
                </a:solidFill>
                <a:latin typeface="Myriad Pro" panose="020B0503030403020204" charset="0"/>
              </a:rPr>
              <a:t>Rekrutacja </a:t>
            </a:r>
            <a:br>
              <a:rPr lang="pl-PL" b="1" dirty="0">
                <a:solidFill>
                  <a:srgbClr val="D0A53E"/>
                </a:solidFill>
                <a:latin typeface="Myriad Pro" panose="020B0503030403020204" charset="0"/>
              </a:rPr>
            </a:br>
            <a:r>
              <a:rPr lang="pl-PL" b="1" dirty="0">
                <a:solidFill>
                  <a:srgbClr val="D0A53E"/>
                </a:solidFill>
                <a:latin typeface="Myriad Pro" panose="020B0503030403020204" charset="0"/>
              </a:rPr>
              <a:t>2024/2025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30" y="651258"/>
            <a:ext cx="6130691" cy="277774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21" y="0"/>
            <a:ext cx="4268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0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08F06-5543-421B-B1A9-8E49CD74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4782"/>
          </a:xfrm>
        </p:spPr>
        <p:txBody>
          <a:bodyPr>
            <a:normAutofit/>
          </a:bodyPr>
          <a:lstStyle/>
          <a:p>
            <a:pPr algn="ctr"/>
            <a:r>
              <a:rPr lang="pl-PL" sz="4800" b="1" baseline="30000" dirty="0">
                <a:solidFill>
                  <a:srgbClr val="19AECA"/>
                </a:solidFill>
                <a:latin typeface="Myriad Pro" panose="020B0503030403020204" charset="0"/>
              </a:rPr>
              <a:t>DLACZEGO WARTO U NAS STUDIOWAĆ?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87C063-2849-4BDC-AEAA-E3705434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9" y="806450"/>
            <a:ext cx="11375356" cy="5245099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Centrum Symulacji Medycznej </a:t>
            </a:r>
            <a:r>
              <a:rPr lang="pl-PL" sz="2000" dirty="0">
                <a:latin typeface="Myriad Pro" panose="020B0503030403020204" charset="0"/>
              </a:rPr>
              <a:t>- sale wysokiej wierności np. sala opieki przedszpitalnej, sala szpitalnego oddziału ratunkowego, sala porodowa czy blok operacyjny</a:t>
            </a:r>
          </a:p>
          <a:p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Centrum Informacji Medycznej </a:t>
            </a:r>
            <a:r>
              <a:rPr lang="pl-PL" sz="2000" dirty="0">
                <a:latin typeface="Myriad Pro" panose="020B0503030403020204" charset="0"/>
              </a:rPr>
              <a:t>- nowoczesna biblioteka z bogatym księgozbiorem </a:t>
            </a:r>
            <a:br>
              <a:rPr lang="pl-PL" sz="2000" dirty="0">
                <a:latin typeface="Myriad Pro" panose="020B0503030403020204" charset="0"/>
              </a:rPr>
            </a:br>
            <a:r>
              <a:rPr lang="pl-PL" sz="2000" dirty="0">
                <a:latin typeface="Myriad Pro" panose="020B0503030403020204" charset="0"/>
              </a:rPr>
              <a:t>i zasobami cyfrowymi </a:t>
            </a:r>
          </a:p>
          <a:p>
            <a:r>
              <a:rPr lang="pl-PL" sz="2000" dirty="0">
                <a:latin typeface="Myriad Pro" panose="020B0503030403020204" charset="0"/>
              </a:rPr>
              <a:t>prowadzimy zajęcia w </a:t>
            </a:r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największym w regionie szpitalu klinicznym</a:t>
            </a:r>
            <a:r>
              <a:rPr lang="pl-PL" sz="2000" dirty="0">
                <a:latin typeface="Myriad Pro" panose="020B0503030403020204" charset="0"/>
              </a:rPr>
              <a:t>, w którym prowadzone są zabiegi przełomowe w skali światowej</a:t>
            </a:r>
          </a:p>
          <a:p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nasi nauczyciele to naukowcy o światowej renomie. </a:t>
            </a:r>
            <a:b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</a:br>
            <a:r>
              <a:rPr lang="pl-PL" sz="2000" dirty="0">
                <a:latin typeface="Myriad Pro" panose="020B0503030403020204" charset="0"/>
              </a:rPr>
              <a:t>Rektor prof. Piotr Ponikowski - najczęściej cytowany autor spośród wszystkich polskich uczelni medycznych w 2022 r.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19AECA"/>
                </a:solidFill>
                <a:latin typeface="Myriad Pro" panose="020B0503030403020204" charset="0"/>
              </a:rPr>
              <a:t>UNIWERSYTET MEDYCZNY WE WROCŁAWIU </a:t>
            </a:r>
            <a:br>
              <a:rPr lang="pl-PL" sz="2400" b="1" dirty="0">
                <a:solidFill>
                  <a:srgbClr val="19AECA"/>
                </a:solidFill>
                <a:latin typeface="Myriad Pro" panose="020B0503030403020204" charset="0"/>
              </a:rPr>
            </a:br>
            <a:r>
              <a:rPr lang="pl-PL" sz="2400" b="1" dirty="0">
                <a:solidFill>
                  <a:srgbClr val="19AECA"/>
                </a:solidFill>
                <a:latin typeface="Myriad Pro" panose="020B0503030403020204" charset="0"/>
              </a:rPr>
              <a:t>W ŚWIATOWYCH RANKINGACH UCZELNI</a:t>
            </a:r>
          </a:p>
          <a:p>
            <a:r>
              <a:rPr lang="pl-PL" sz="1800" dirty="0">
                <a:solidFill>
                  <a:srgbClr val="002060"/>
                </a:solidFill>
                <a:latin typeface="Myriad Pro" panose="020B0503030403020204" charset="0"/>
              </a:rPr>
              <a:t>brytyjski ranking najlepszych uniwersytetów na świecie (THE WUR)</a:t>
            </a:r>
            <a:r>
              <a:rPr lang="pl-PL" sz="1800" dirty="0">
                <a:latin typeface="Myriad Pro" panose="020B0503030403020204" charset="0"/>
              </a:rPr>
              <a:t> lokuje nas najwyżej wśród polskich uczelni</a:t>
            </a:r>
          </a:p>
          <a:p>
            <a:r>
              <a:rPr lang="pl-PL" sz="1800" dirty="0">
                <a:solidFill>
                  <a:srgbClr val="002060"/>
                </a:solidFill>
                <a:latin typeface="Myriad Pro" panose="020B0503030403020204" charset="0"/>
              </a:rPr>
              <a:t>główne zestawienie Listy Szanghajskiej</a:t>
            </a:r>
            <a:r>
              <a:rPr lang="pl-PL" sz="1800" dirty="0">
                <a:latin typeface="Myriad Pro" panose="020B0503030403020204" charset="0"/>
              </a:rPr>
              <a:t> (top 1000 uczelni świata) wymienia nas wśród zaledwie </a:t>
            </a:r>
            <a:br>
              <a:rPr lang="pl-PL" sz="1800" dirty="0">
                <a:latin typeface="Myriad Pro" panose="020B0503030403020204" charset="0"/>
              </a:rPr>
            </a:br>
            <a:r>
              <a:rPr lang="pl-PL" sz="1800" dirty="0">
                <a:latin typeface="Myriad Pro" panose="020B0503030403020204" charset="0"/>
              </a:rPr>
              <a:t>9 polskich uczelni</a:t>
            </a:r>
            <a:endParaRPr lang="pl-PL" sz="1800" dirty="0">
              <a:solidFill>
                <a:srgbClr val="002060"/>
              </a:solidFill>
              <a:latin typeface="Myriad Pro" panose="020B0503030403020204" charset="0"/>
            </a:endParaRPr>
          </a:p>
          <a:p>
            <a:r>
              <a:rPr lang="pl-PL" sz="1800" dirty="0">
                <a:solidFill>
                  <a:srgbClr val="002060"/>
                </a:solidFill>
                <a:latin typeface="Myriad Pro" panose="020B0503030403020204" charset="0"/>
              </a:rPr>
              <a:t>2. miejsce w kraju </a:t>
            </a:r>
            <a:r>
              <a:rPr lang="pl-PL" sz="1800" dirty="0">
                <a:latin typeface="Myriad Pro" panose="020B0503030403020204" charset="0"/>
              </a:rPr>
              <a:t>w dziedzinie medycyny klinicznej oraz</a:t>
            </a:r>
            <a:r>
              <a:rPr lang="pl-PL" sz="1800" dirty="0">
                <a:solidFill>
                  <a:srgbClr val="002060"/>
                </a:solidFill>
                <a:latin typeface="Myriad Pro" panose="020B0503030403020204" charset="0"/>
              </a:rPr>
              <a:t> </a:t>
            </a:r>
            <a:r>
              <a:rPr lang="pl-PL" sz="1800" dirty="0">
                <a:latin typeface="Myriad Pro" panose="020B0503030403020204" charset="0"/>
              </a:rPr>
              <a:t>w dziedzinie zdrowia publicznego wg </a:t>
            </a:r>
            <a:r>
              <a:rPr lang="pl-PL" sz="1800" dirty="0">
                <a:solidFill>
                  <a:srgbClr val="002060"/>
                </a:solidFill>
                <a:latin typeface="Myriad Pro" panose="020B0503030403020204" charset="0"/>
              </a:rPr>
              <a:t>rankingu GRAS (Global Ranking of </a:t>
            </a:r>
            <a:r>
              <a:rPr lang="pl-PL" sz="1800" dirty="0" err="1">
                <a:solidFill>
                  <a:srgbClr val="002060"/>
                </a:solidFill>
                <a:latin typeface="Myriad Pro" panose="020B0503030403020204" charset="0"/>
              </a:rPr>
              <a:t>Academic</a:t>
            </a:r>
            <a:r>
              <a:rPr lang="pl-PL" sz="1800" dirty="0">
                <a:solidFill>
                  <a:srgbClr val="002060"/>
                </a:solidFill>
                <a:latin typeface="Myriad Pro" panose="020B0503030403020204" charset="0"/>
              </a:rPr>
              <a:t> </a:t>
            </a:r>
            <a:r>
              <a:rPr lang="pl-PL" sz="1800" dirty="0" err="1">
                <a:solidFill>
                  <a:srgbClr val="002060"/>
                </a:solidFill>
                <a:latin typeface="Myriad Pro" panose="020B0503030403020204" charset="0"/>
              </a:rPr>
              <a:t>Subjects</a:t>
            </a:r>
            <a:r>
              <a:rPr lang="pl-PL" sz="1800" dirty="0">
                <a:solidFill>
                  <a:srgbClr val="002060"/>
                </a:solidFill>
                <a:latin typeface="Myriad Pro" panose="020B0503030403020204" charset="0"/>
              </a:rPr>
              <a:t> – szanghajski ranking światowych uczelni)</a:t>
            </a:r>
          </a:p>
        </p:txBody>
      </p:sp>
    </p:spTree>
    <p:extLst>
      <p:ext uri="{BB962C8B-B14F-4D97-AF65-F5344CB8AC3E}">
        <p14:creationId xmlns:p14="http://schemas.microsoft.com/office/powerpoint/2010/main" val="74900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8200" y="787913"/>
            <a:ext cx="10908000" cy="45719"/>
          </a:xfrm>
        </p:spPr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800" b="1" baseline="30000" dirty="0">
                <a:solidFill>
                  <a:srgbClr val="19AECA"/>
                </a:solidFill>
                <a:latin typeface="Myriad Pro" panose="020B0503030403020204" charset="0"/>
              </a:rPr>
              <a:t>LICZBA KANDYTATÓW W ROKU AKADEMICKIM</a:t>
            </a:r>
            <a:r>
              <a:rPr lang="pl-PL" sz="4800" b="1" dirty="0">
                <a:solidFill>
                  <a:srgbClr val="19AECA"/>
                </a:solidFill>
                <a:latin typeface="Myriad Pro" panose="020B0503030403020204" charset="0"/>
              </a:rPr>
              <a:t> </a:t>
            </a:r>
            <a:r>
              <a:rPr lang="pl-PL" sz="4800" b="1" baseline="30000" dirty="0">
                <a:solidFill>
                  <a:srgbClr val="19AECA"/>
                </a:solidFill>
                <a:latin typeface="Myriad Pro" panose="020B0503030403020204" charset="0"/>
              </a:rPr>
              <a:t>2023/2024</a:t>
            </a:r>
            <a:endParaRPr lang="pl-PL" sz="4800" b="1" dirty="0">
              <a:solidFill>
                <a:srgbClr val="19AECA"/>
              </a:solidFill>
              <a:latin typeface="Myriad Pro" panose="020B0503030403020204" charset="0"/>
            </a:endParaRPr>
          </a:p>
        </p:txBody>
      </p:sp>
      <p:sp>
        <p:nvSpPr>
          <p:cNvPr id="29" name="Tytuł 1"/>
          <p:cNvSpPr txBox="1">
            <a:spLocks/>
          </p:cNvSpPr>
          <p:nvPr/>
        </p:nvSpPr>
        <p:spPr>
          <a:xfrm>
            <a:off x="718200" y="1584870"/>
            <a:ext cx="10908000" cy="457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1" i="0" u="none" strike="noStrike" kern="1200" cap="none" spc="0" normalizeH="0" baseline="30000" noProof="0" dirty="0">
                <a:ln>
                  <a:noFill/>
                </a:ln>
                <a:solidFill>
                  <a:srgbClr val="D0A53E"/>
                </a:solidFill>
                <a:effectLst/>
                <a:uLnTx/>
                <a:uFillTx/>
                <a:latin typeface="Myriad Pro Black" panose="020B0803030403020204" pitchFamily="34" charset="0"/>
                <a:ea typeface="+mj-ea"/>
                <a:cs typeface="+mj-cs"/>
              </a:rPr>
              <a:t>11375 osób</a:t>
            </a:r>
            <a:endParaRPr kumimoji="0" lang="pl-PL" sz="6600" b="0" i="0" u="none" strike="noStrike" kern="1200" cap="none" spc="0" normalizeH="0" baseline="0" noProof="0" dirty="0">
              <a:ln>
                <a:noFill/>
              </a:ln>
              <a:solidFill>
                <a:srgbClr val="D0A53E"/>
              </a:solidFill>
              <a:effectLst/>
              <a:uLnTx/>
              <a:uFillTx/>
              <a:latin typeface="Myriad Pro Black" panose="020B0803030403020204" pitchFamily="34" charset="0"/>
              <a:ea typeface="+mj-ea"/>
              <a:cs typeface="+mj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14688" y="1873763"/>
            <a:ext cx="5915025" cy="571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19AEC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LICZBA OSÓB NA MIEJSCE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2446867" y="2619375"/>
            <a:ext cx="7289800" cy="4026958"/>
            <a:chOff x="1562100" y="2619375"/>
            <a:chExt cx="6184780" cy="4026958"/>
          </a:xfrm>
        </p:grpSpPr>
        <p:sp>
          <p:nvSpPr>
            <p:cNvPr id="4" name="pole tekstowe 3"/>
            <p:cNvSpPr txBox="1"/>
            <p:nvPr/>
          </p:nvSpPr>
          <p:spPr>
            <a:xfrm>
              <a:off x="1562100" y="2619375"/>
              <a:ext cx="3733800" cy="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LEKARSKO-DENTYSTYCZNY PL/ED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LEKARSKI PL/ED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LEKARSKI FILIA WAŁBRZYCH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POŁOŻNICTWO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PIELĘGNIARSTWO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FIZJOTERAPIA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RATOWNICTWO MEDYCZNE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DIETETYKA</a:t>
              </a:r>
              <a:b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ANALITYKA MEDYCZNA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FARMACJA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ZDROWIE PUBLICZNE</a:t>
              </a:r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5295900" y="2619375"/>
              <a:ext cx="647700" cy="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29/2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16/3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10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6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5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4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4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4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3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6" name="Łącznik prosty 5"/>
            <p:cNvCxnSpPr>
              <a:cxnSpLocks/>
            </p:cNvCxnSpPr>
            <p:nvPr/>
          </p:nvCxnSpPr>
          <p:spPr>
            <a:xfrm>
              <a:off x="6096000" y="2619375"/>
              <a:ext cx="0" cy="4026958"/>
            </a:xfrm>
            <a:prstGeom prst="line">
              <a:avLst/>
            </a:prstGeom>
            <a:ln w="38100">
              <a:solidFill>
                <a:srgbClr val="D0A5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ole tekstowe 34"/>
            <p:cNvSpPr txBox="1"/>
            <p:nvPr/>
          </p:nvSpPr>
          <p:spPr>
            <a:xfrm>
              <a:off x="6234880" y="4336025"/>
              <a:ext cx="1512000" cy="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yriad Pro Black" panose="020B0803030403020204" pitchFamily="34" charset="0"/>
                  <a:ea typeface="+mn-ea"/>
                  <a:cs typeface="+mn-cs"/>
                </a:rPr>
                <a:t>1 MIEJSCE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91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D27975A-BE58-4FEC-ADB3-32F1A2C42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4406" y="1213538"/>
            <a:ext cx="10908000" cy="86380"/>
          </a:xfrm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200" dirty="0">
                <a:solidFill>
                  <a:srgbClr val="19AECA"/>
                </a:solidFill>
                <a:latin typeface="Myriad Pro Black" panose="020B0803030403020204" pitchFamily="34" charset="0"/>
              </a:rPr>
              <a:t>OSTATECZNE PROGI PUNKTOWE W REKRUTACJI </a:t>
            </a:r>
            <a:r>
              <a:rPr lang="pl-PL" sz="3200" dirty="0" smtClean="0">
                <a:solidFill>
                  <a:srgbClr val="19AECA"/>
                </a:solidFill>
                <a:latin typeface="Myriad Pro Black" panose="020B0803030403020204" pitchFamily="34" charset="0"/>
              </a:rPr>
              <a:t>2023/2024</a:t>
            </a:r>
            <a:r>
              <a:rPr lang="pl-PL" sz="3200" dirty="0">
                <a:solidFill>
                  <a:srgbClr val="19AECA"/>
                </a:solidFill>
                <a:latin typeface="Myriad Pro Black" panose="020B0803030403020204" pitchFamily="34" charset="0"/>
              </a:rPr>
              <a:t/>
            </a:r>
            <a:br>
              <a:rPr lang="pl-PL" sz="3200" dirty="0">
                <a:solidFill>
                  <a:srgbClr val="19AECA"/>
                </a:solidFill>
                <a:latin typeface="Myriad Pro Black" panose="020B0803030403020204" pitchFamily="34" charset="0"/>
              </a:rPr>
            </a:br>
            <a:r>
              <a:rPr lang="pl-PL" sz="3200" dirty="0">
                <a:solidFill>
                  <a:srgbClr val="19AECA"/>
                </a:solidFill>
                <a:latin typeface="Myriad Pro Black" panose="020B0803030403020204" pitchFamily="34" charset="0"/>
              </a:rPr>
              <a:t>STUDIA STACJONARNE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04607" y="1539922"/>
            <a:ext cx="3733800" cy="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LEKARSKI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LEKARSKI FILIA WAŁBRZYCH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LEKARSKO-DENTYSTYCZNY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FARMACJA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ANALITYKA MEDYCZNA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DIETETYKA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FIZJOTERAPIA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POŁOŻNICTWO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PIELĘGNIARSTWO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RATOWNICTWO MEDYCZNE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ZDROWIE PUBLICZNE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DENTISTRY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Łącznik prosty 5"/>
          <p:cNvCxnSpPr>
            <a:cxnSpLocks/>
            <a:stCxn id="8" idx="1"/>
          </p:cNvCxnSpPr>
          <p:nvPr/>
        </p:nvCxnSpPr>
        <p:spPr>
          <a:xfrm>
            <a:off x="6238406" y="1535071"/>
            <a:ext cx="0" cy="4772596"/>
          </a:xfrm>
          <a:prstGeom prst="line">
            <a:avLst/>
          </a:prstGeom>
          <a:ln w="38100">
            <a:solidFill>
              <a:srgbClr val="D0A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238406" y="1512211"/>
            <a:ext cx="696463" cy="457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242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222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243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67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72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32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60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67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71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61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89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158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Black" panose="020B0803030403020204" pitchFamily="34" charset="0"/>
                <a:ea typeface="+mn-ea"/>
                <a:cs typeface="+mn-cs"/>
              </a:rPr>
              <a:t>202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923902" y="1512210"/>
            <a:ext cx="1093088" cy="457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300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300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300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200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200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100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200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100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100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100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200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300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/ 300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4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01813" y="1883071"/>
            <a:ext cx="3733800" cy="47866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LEKARSKI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LEKARSKI - WAŁBRZYCH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l-PL" sz="2200" dirty="0">
                <a:latin typeface="Myriad Pro" panose="020B0503030403020204" charset="0"/>
              </a:rPr>
              <a:t>LEKARSKO-DENTYSTYCZNY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l-PL" sz="2200" dirty="0">
                <a:latin typeface="Myriad Pro" panose="020B0503030403020204" charset="0"/>
              </a:rPr>
              <a:t>FARMACJA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l-PL" sz="2200" dirty="0">
                <a:latin typeface="Myriad Pro" panose="020B0503030403020204" charset="0"/>
              </a:rPr>
              <a:t>ANALITYKA MEDYCZNA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DIETETYKA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l-PL" sz="2200" dirty="0">
                <a:latin typeface="Myriad Pro" panose="020B0503030403020204" charset="0"/>
              </a:rPr>
              <a:t>FIZJOTERAPIA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l-PL" sz="2200" dirty="0">
                <a:latin typeface="Myriad Pro" panose="020B0503030403020204" charset="0"/>
              </a:rPr>
              <a:t>POŁOŻNICTWO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l-PL" sz="2200" dirty="0">
                <a:latin typeface="Myriad Pro" panose="020B0503030403020204" charset="0"/>
              </a:rPr>
              <a:t>PIELĘGNIARSTWO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l-PL" sz="2200" dirty="0">
                <a:latin typeface="Myriad Pro" panose="020B0503030403020204" charset="0"/>
              </a:rPr>
              <a:t>RATOWNICTWO MEDYCZNE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l-PL" sz="2200" dirty="0">
                <a:latin typeface="Myriad Pro" panose="020B0503030403020204" charset="0"/>
              </a:rPr>
              <a:t>ZDROWIE PUBLICZNE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l-PL" sz="2200" dirty="0">
                <a:latin typeface="Myriad Pro" panose="020B0503030403020204" charset="0"/>
              </a:rPr>
              <a:t>MEDICINE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l-PL" sz="2200" dirty="0">
                <a:latin typeface="Myriad Pro" panose="020B0503030403020204" charset="0"/>
              </a:rPr>
              <a:t>DENTISTRY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endParaRPr lang="pl-PL" sz="2200" dirty="0"/>
          </a:p>
        </p:txBody>
      </p:sp>
      <p:cxnSp>
        <p:nvCxnSpPr>
          <p:cNvPr id="6" name="Łącznik prosty 5"/>
          <p:cNvCxnSpPr>
            <a:cxnSpLocks/>
          </p:cNvCxnSpPr>
          <p:nvPr/>
        </p:nvCxnSpPr>
        <p:spPr>
          <a:xfrm flipH="1">
            <a:off x="5450257" y="2012686"/>
            <a:ext cx="1" cy="4777581"/>
          </a:xfrm>
          <a:prstGeom prst="line">
            <a:avLst/>
          </a:prstGeom>
          <a:ln w="38100">
            <a:solidFill>
              <a:srgbClr val="D0A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096000" y="1966966"/>
            <a:ext cx="1093088" cy="457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305 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50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52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170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90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100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100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80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150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72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50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140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24 </a:t>
            </a: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endParaRPr lang="pl-PL" sz="2200" dirty="0">
              <a:latin typeface="Myriad Pro" panose="020B050303040302020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48E2FA2-B8D3-493D-AFAA-3D818DECEC4E}"/>
              </a:ext>
            </a:extLst>
          </p:cNvPr>
          <p:cNvSpPr txBox="1"/>
          <p:nvPr/>
        </p:nvSpPr>
        <p:spPr>
          <a:xfrm>
            <a:off x="5080211" y="1613666"/>
            <a:ext cx="2842334" cy="457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spcAft>
                <a:spcPts val="300"/>
              </a:spcAft>
            </a:pPr>
            <a:r>
              <a:rPr lang="pl-PL" sz="2200" b="1" dirty="0">
                <a:latin typeface="Myriad Pro" panose="020B0503030403020204" charset="0"/>
              </a:rPr>
              <a:t>STACJONARNE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DDC48BF-8DD9-444E-A1BC-A1B054CDA9A7}"/>
              </a:ext>
            </a:extLst>
          </p:cNvPr>
          <p:cNvSpPr txBox="1"/>
          <p:nvPr/>
        </p:nvSpPr>
        <p:spPr>
          <a:xfrm>
            <a:off x="8480576" y="1989826"/>
            <a:ext cx="1093088" cy="457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145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-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30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30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10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-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40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-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60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-</a:t>
            </a:r>
          </a:p>
          <a:p>
            <a:pPr algn="r">
              <a:spcAft>
                <a:spcPts val="300"/>
              </a:spcAft>
            </a:pPr>
            <a:r>
              <a:rPr lang="pl-PL" sz="2200" dirty="0">
                <a:latin typeface="Myriad Pro" panose="020B0503030403020204" charset="0"/>
              </a:rPr>
              <a:t>40</a:t>
            </a:r>
            <a:br>
              <a:rPr lang="pl-PL" sz="2200" dirty="0">
                <a:latin typeface="Myriad Pro" panose="020B0503030403020204" charset="0"/>
              </a:rPr>
            </a:br>
            <a:r>
              <a:rPr lang="pl-PL" sz="2200" dirty="0">
                <a:latin typeface="Myriad Pro" panose="020B0503030403020204" charset="0"/>
              </a:rPr>
              <a:t>-</a:t>
            </a:r>
            <a:br>
              <a:rPr lang="pl-PL" sz="2200" dirty="0">
                <a:latin typeface="Myriad Pro" panose="020B0503030403020204" charset="0"/>
              </a:rPr>
            </a:br>
            <a:r>
              <a:rPr lang="pl-PL" sz="2200" dirty="0">
                <a:latin typeface="Myriad Pro" panose="020B0503030403020204" charset="0"/>
              </a:rPr>
              <a:t>-</a:t>
            </a:r>
          </a:p>
          <a:p>
            <a:pPr algn="r">
              <a:spcAft>
                <a:spcPts val="300"/>
              </a:spcAft>
            </a:pPr>
            <a:endParaRPr lang="pl-PL" sz="2200" dirty="0">
              <a:latin typeface="Myriad Pro" panose="020B0503030403020204" charset="0"/>
            </a:endParaRPr>
          </a:p>
          <a:p>
            <a:pPr marL="0" indent="0" algn="r">
              <a:spcAft>
                <a:spcPts val="300"/>
              </a:spcAft>
              <a:buFont typeface="Arial" panose="020B0604020202020204" pitchFamily="34" charset="0"/>
              <a:buNone/>
            </a:pPr>
            <a:endParaRPr lang="pl-PL" sz="2200" dirty="0">
              <a:latin typeface="Myriad Pro" panose="020B050303040302020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B6F00AC-DBC7-416E-9BDA-59C5B8320D31}"/>
              </a:ext>
            </a:extLst>
          </p:cNvPr>
          <p:cNvSpPr txBox="1"/>
          <p:nvPr/>
        </p:nvSpPr>
        <p:spPr>
          <a:xfrm>
            <a:off x="7720253" y="1607189"/>
            <a:ext cx="2842334" cy="457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spcAft>
                <a:spcPts val="300"/>
              </a:spcAft>
            </a:pPr>
            <a:r>
              <a:rPr lang="pl-PL" sz="2200" b="1" dirty="0">
                <a:latin typeface="Myriad Pro" panose="020B0503030403020204" charset="0"/>
              </a:rPr>
              <a:t>NIESTACJONARNE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638719-C84A-44AC-BD10-865CE698942A}"/>
              </a:ext>
            </a:extLst>
          </p:cNvPr>
          <p:cNvSpPr txBox="1"/>
          <p:nvPr/>
        </p:nvSpPr>
        <p:spPr>
          <a:xfrm>
            <a:off x="838200" y="315846"/>
            <a:ext cx="1051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b="1" dirty="0">
                <a:solidFill>
                  <a:srgbClr val="19AECA"/>
                </a:solidFill>
                <a:latin typeface="Myriad Pro" panose="020B0503030403020204" charset="0"/>
              </a:rPr>
              <a:t>LIMITY MIEJSC W </a:t>
            </a:r>
            <a:r>
              <a:rPr lang="pl-PL" sz="3200" b="1">
                <a:solidFill>
                  <a:srgbClr val="19AECA"/>
                </a:solidFill>
                <a:latin typeface="Myriad Pro" panose="020B0503030403020204" charset="0"/>
              </a:rPr>
              <a:t>REKRUTACJI </a:t>
            </a:r>
            <a:r>
              <a:rPr lang="pl-PL" sz="3200" b="1" smtClean="0">
                <a:solidFill>
                  <a:srgbClr val="19AECA"/>
                </a:solidFill>
                <a:latin typeface="Myriad Pro" panose="020B0503030403020204" charset="0"/>
              </a:rPr>
              <a:t>2024/2025</a:t>
            </a:r>
            <a:r>
              <a:rPr lang="pl-PL" sz="3200" b="1" dirty="0">
                <a:solidFill>
                  <a:srgbClr val="19AECA"/>
                </a:solidFill>
                <a:latin typeface="Myriad Pro" panose="020B0503030403020204" charset="0"/>
              </a:rPr>
              <a:t/>
            </a:r>
            <a:br>
              <a:rPr lang="pl-PL" sz="3200" b="1" dirty="0">
                <a:solidFill>
                  <a:srgbClr val="19AECA"/>
                </a:solidFill>
                <a:latin typeface="Myriad Pro" panose="020B0503030403020204" charset="0"/>
              </a:rPr>
            </a:br>
            <a:r>
              <a:rPr lang="pl-PL" sz="3200" b="1" dirty="0">
                <a:solidFill>
                  <a:srgbClr val="19AECA"/>
                </a:solidFill>
                <a:latin typeface="Myriad Pro" panose="020B0503030403020204" charset="0"/>
              </a:rPr>
              <a:t>STUDIA I STOPNIA ORAZ JEDNOLITE MAGISTERSKIE</a:t>
            </a:r>
          </a:p>
        </p:txBody>
      </p:sp>
    </p:spTree>
    <p:extLst>
      <p:ext uri="{BB962C8B-B14F-4D97-AF65-F5344CB8AC3E}">
        <p14:creationId xmlns:p14="http://schemas.microsoft.com/office/powerpoint/2010/main" val="203020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AD01EF7D-DA3A-420B-83AC-CE1A4E845030}"/>
              </a:ext>
            </a:extLst>
          </p:cNvPr>
          <p:cNvSpPr/>
          <p:nvPr/>
        </p:nvSpPr>
        <p:spPr>
          <a:xfrm>
            <a:off x="342900" y="550078"/>
            <a:ext cx="2603500" cy="5469722"/>
          </a:xfrm>
          <a:prstGeom prst="rightArrow">
            <a:avLst>
              <a:gd name="adj1" fmla="val 50000"/>
              <a:gd name="adj2" fmla="val 44048"/>
            </a:avLst>
          </a:prstGeom>
          <a:solidFill>
            <a:srgbClr val="19AE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200400" y="61798"/>
            <a:ext cx="8991600" cy="64462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>
              <a:lnSpc>
                <a:spcPct val="2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ZAPOZNAJ SIĘ Z WARUNKAMI I HARMONOGRAMEM REKRUTACJI</a:t>
            </a:r>
          </a:p>
          <a:p>
            <a:pPr marL="342900" indent="-342900">
              <a:lnSpc>
                <a:spcPct val="2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ZAPISZ SIĘ W SYSTEMIE INTERNETOWEJ REJESTRACJI KANDYDATÓW (IRK)</a:t>
            </a:r>
          </a:p>
          <a:p>
            <a:pPr marL="342900" indent="-342900">
              <a:lnSpc>
                <a:spcPct val="2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UZUPEŁNIJ DANE</a:t>
            </a:r>
            <a:r>
              <a:rPr lang="pl-PL" sz="2000" dirty="0">
                <a:latin typeface="Myriad Pro" panose="020B0503030403020204" charset="0"/>
              </a:rPr>
              <a:t>, BRAK POLSKIEGO ŚWIADECTWA – EGZAMIN Z J. POLSKIEGO</a:t>
            </a:r>
          </a:p>
          <a:p>
            <a:pPr marL="342900" indent="-342900">
              <a:lnSpc>
                <a:spcPct val="2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SAMODZIELNIE WPISZ WYNIKI ZE ŚWIADECTWA DOJRZAŁOŚCI</a:t>
            </a:r>
          </a:p>
          <a:p>
            <a:pPr marL="342900" indent="-342900">
              <a:lnSpc>
                <a:spcPct val="2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WNIEŚ OPŁATĘ REKRUTACYJNĄ</a:t>
            </a:r>
          </a:p>
          <a:p>
            <a:pPr marL="342900" indent="-342900">
              <a:lnSpc>
                <a:spcPct val="2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SPRAWDZAJ LISTY ZAKWALIFIKOWANYCH DO PRZYJĘCIA</a:t>
            </a:r>
          </a:p>
          <a:p>
            <a:pPr marL="342900" indent="-342900">
              <a:lnSpc>
                <a:spcPct val="2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JEŚLI JESTEŚ NA LIŚCIE - ZŁÓŻ WYMAGANE DOKUMENTY</a:t>
            </a:r>
          </a:p>
          <a:p>
            <a:pPr marL="342900" indent="-342900">
              <a:lnSpc>
                <a:spcPct val="2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Myriad Pro" panose="020B0503030403020204" charset="0"/>
              </a:rPr>
              <a:t>OFICJALNIE JESTEŚ STUDENTEM! </a:t>
            </a:r>
            <a:r>
              <a:rPr lang="pl-PL" sz="2000" dirty="0">
                <a:latin typeface="Myriad Pro" panose="020B0503030403020204" charset="0"/>
              </a:rPr>
              <a:t>NIE UDAŁO SIĘ? JEST SZANSA W II NABORZE!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E1243B7-CAEC-47F1-B7B2-98FE57BCDEE7}"/>
              </a:ext>
            </a:extLst>
          </p:cNvPr>
          <p:cNvSpPr txBox="1"/>
          <p:nvPr/>
        </p:nvSpPr>
        <p:spPr>
          <a:xfrm>
            <a:off x="342900" y="2992551"/>
            <a:ext cx="260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Myriad Pro" panose="020B0503030403020204" charset="0"/>
              </a:rPr>
              <a:t>REKRUTACJA</a:t>
            </a:r>
          </a:p>
        </p:txBody>
      </p:sp>
    </p:spTree>
    <p:extLst>
      <p:ext uri="{BB962C8B-B14F-4D97-AF65-F5344CB8AC3E}">
        <p14:creationId xmlns:p14="http://schemas.microsoft.com/office/powerpoint/2010/main" val="34953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C16ABC-30E1-4171-A2BC-BED3C2A9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15975"/>
          </a:xfrm>
        </p:spPr>
        <p:txBody>
          <a:bodyPr>
            <a:normAutofit/>
          </a:bodyPr>
          <a:lstStyle/>
          <a:p>
            <a:pPr algn="ctr"/>
            <a:r>
              <a:rPr lang="pl-PL" sz="4800" b="1" baseline="30000" dirty="0">
                <a:solidFill>
                  <a:srgbClr val="19AECA"/>
                </a:solidFill>
                <a:latin typeface="Myriad Pro" panose="020B0503030403020204" charset="0"/>
              </a:rPr>
              <a:t>PYTANIA I ODPOWIEDZI</a:t>
            </a:r>
            <a:endParaRPr lang="pl-PL" sz="4800" dirty="0">
              <a:latin typeface="Myriad Pro" panose="020B050303040302020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4DDFB4-CB25-42AD-9666-9E99167F6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100"/>
            <a:ext cx="10515600" cy="4868863"/>
          </a:xfrm>
        </p:spPr>
        <p:txBody>
          <a:bodyPr>
            <a:normAutofit lnSpcReduction="10000"/>
          </a:bodyPr>
          <a:lstStyle/>
          <a:p>
            <a:r>
              <a:rPr lang="pl-PL" sz="2400" b="1" i="1" dirty="0">
                <a:latin typeface="Myriad Pro" panose="020B0503030403020204" charset="0"/>
              </a:rPr>
              <a:t>Ile minimalnie procent trzeba mieć z matury?</a:t>
            </a:r>
            <a:r>
              <a:rPr lang="pl-PL" sz="3600" b="1" i="1" dirty="0">
                <a:latin typeface="Myriad Pro" panose="020B0503030403020204" charset="0"/>
              </a:rPr>
              <a:t> </a:t>
            </a:r>
            <a:r>
              <a:rPr lang="pl-PL" sz="1800" dirty="0">
                <a:latin typeface="Myriad Pro" panose="020B0503030403020204" charset="0"/>
              </a:rPr>
              <a:t>Minimalna liczba punktów uprawniająca kandydata do uczestniczenia w postępowaniu kwalifikacyjnym wynosi 30 punktów, czyli 30% z każdego przedmiotu kierunkowego.</a:t>
            </a:r>
          </a:p>
          <a:p>
            <a:r>
              <a:rPr lang="pl-PL" sz="2400" b="1" i="1" dirty="0">
                <a:latin typeface="Myriad Pro" panose="020B0503030403020204" charset="0"/>
              </a:rPr>
              <a:t>Czy dokumenty na studia muszę składać osobiście? </a:t>
            </a:r>
            <a:r>
              <a:rPr lang="pl-PL" sz="1800" dirty="0">
                <a:latin typeface="Myriad Pro" panose="020B0503030403020204" charset="0"/>
              </a:rPr>
              <a:t>Kandydaci mogą składać i odbierać dokumenty osobiście lub przez osobę posiadającą odpowiednie upoważnienie, zawierające potwierdzenie autentyczności podpisu osoby upoważniającej, dokonane przez KR lub notariusza. </a:t>
            </a:r>
            <a:br>
              <a:rPr lang="pl-PL" sz="1800" dirty="0">
                <a:latin typeface="Myriad Pro" panose="020B0503030403020204" charset="0"/>
              </a:rPr>
            </a:br>
            <a:r>
              <a:rPr lang="pl-PL" sz="1800" dirty="0">
                <a:latin typeface="Myriad Pro" panose="020B0503030403020204" charset="0"/>
              </a:rPr>
              <a:t>Osoba upoważniona do składania dokumentów w Twoim imieniu musi posiadać przy sobie komplet wymaganych dokumentów oraz pełnomocnictwo.</a:t>
            </a:r>
          </a:p>
          <a:p>
            <a:r>
              <a:rPr lang="pl-PL" sz="2400" b="1" i="1" dirty="0">
                <a:latin typeface="Myriad Pro" panose="020B0503030403020204" charset="0"/>
              </a:rPr>
              <a:t>Czy studia stacjonarne są płatne?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Na studiach stacjonarnych prowadzonych w języku polskim opłata za usługi edukacyjne (czesne) pobierana jest  wyłącznie od 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cudzoziemców,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 z zastrzeżeniem art. 324 ust 2 ustawy Prawo o szkolnictwie wyższym i nauce (</a:t>
            </a:r>
            <a:r>
              <a:rPr lang="pl-PL" sz="1800" b="0" i="0" dirty="0" err="1">
                <a:solidFill>
                  <a:srgbClr val="000000"/>
                </a:solidFill>
                <a:effectLst/>
                <a:latin typeface="Myriad Pro" panose="020B0503030403020204" charset="0"/>
              </a:rPr>
              <a:t>t.j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. Dz.U. z 2020r. poz.85 ze zm.). </a:t>
            </a:r>
            <a:br>
              <a:rPr lang="pl-PL" sz="1800" b="0" i="0" dirty="0">
                <a:solidFill>
                  <a:srgbClr val="000000"/>
                </a:solidFill>
                <a:effectLst/>
                <a:latin typeface="Myriad Pro" panose="020B0503030403020204" charset="0"/>
              </a:rPr>
            </a:br>
            <a:r>
              <a:rPr lang="pl-PL" sz="1800" b="0" i="0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Na studiach stacjonarnych prowadzonych w języku angielskim opłaty za usługi edukacyjne są pobierane od wszystkich studentów.</a:t>
            </a:r>
          </a:p>
          <a:p>
            <a:r>
              <a:rPr lang="pl-PL" sz="2400" b="1" i="1" dirty="0">
                <a:latin typeface="Myriad Pro" panose="020B0503030403020204" charset="0"/>
              </a:rPr>
              <a:t>Czym różni się rejestracja od rekrutacji? </a:t>
            </a:r>
            <a:r>
              <a:rPr lang="pl-PL" sz="1800" dirty="0">
                <a:latin typeface="Myriad Pro" panose="020B0503030403020204" charset="0"/>
              </a:rPr>
              <a:t>Rekrutacja to całościowy proces związany z przyjęciem kandydata na studia, natomiast rejestracja jest jednym z etapów tego procesu i jest dokonywana drogą internetową w systemie Internetowej Rejestracji Kandydatów (IRK). Rejestracja kandydatów odbywa się wyłącznie internetowo.</a:t>
            </a:r>
            <a:endParaRPr lang="pl-PL" sz="1800" b="0" i="0" dirty="0">
              <a:solidFill>
                <a:srgbClr val="000000"/>
              </a:solidFill>
              <a:effectLst/>
              <a:latin typeface="Myriad Pro" panose="020B0503030403020204" charset="0"/>
            </a:endParaRPr>
          </a:p>
          <a:p>
            <a:endParaRPr lang="pl-PL" sz="1800" b="1" i="1" dirty="0">
              <a:latin typeface="Myriad Pro" panose="020B0503030403020204" charset="0"/>
            </a:endParaRPr>
          </a:p>
          <a:p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83077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F74F14F-20FF-418A-A325-EE8866F17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906" y="0"/>
            <a:ext cx="42672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9" b="997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17" y="1905539"/>
            <a:ext cx="817124" cy="81712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18" y="2903119"/>
            <a:ext cx="1390650" cy="77258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49" y="3858957"/>
            <a:ext cx="1734208" cy="90266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347859" y="2116488"/>
            <a:ext cx="43397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Myriad Pro" panose="020B0503030403020204" charset="0"/>
              </a:rPr>
              <a:t>rekrutacja.umw.edu.pl</a:t>
            </a:r>
          </a:p>
          <a:p>
            <a:endParaRPr lang="pl-PL" sz="2200" dirty="0">
              <a:latin typeface="Myriad Pro" panose="020B0503030403020204" charset="0"/>
            </a:endParaRPr>
          </a:p>
          <a:p>
            <a:endParaRPr lang="pl-PL" sz="2200" dirty="0">
              <a:latin typeface="Myriad Pro" panose="020B0503030403020204" charset="0"/>
            </a:endParaRPr>
          </a:p>
          <a:p>
            <a:r>
              <a:rPr lang="pl-PL" sz="2200" dirty="0">
                <a:latin typeface="Myriad Pro" panose="020B0503030403020204" charset="0"/>
              </a:rPr>
              <a:t>@</a:t>
            </a:r>
            <a:r>
              <a:rPr lang="pl-PL" sz="2200" dirty="0" err="1">
                <a:latin typeface="Myriad Pro" panose="020B0503030403020204" charset="0"/>
              </a:rPr>
              <a:t>rekrutacjaumedwroc</a:t>
            </a:r>
            <a:endParaRPr lang="pl-PL" sz="2200" dirty="0">
              <a:latin typeface="Myriad Pro" panose="020B0503030403020204" charset="0"/>
            </a:endParaRPr>
          </a:p>
          <a:p>
            <a:endParaRPr lang="pl-PL" sz="2200" dirty="0">
              <a:latin typeface="Myriad Pro" panose="020B0503030403020204" charset="0"/>
            </a:endParaRPr>
          </a:p>
          <a:p>
            <a:endParaRPr lang="pl-PL" sz="2200" dirty="0">
              <a:latin typeface="Myriad Pro" panose="020B0503030403020204" charset="0"/>
            </a:endParaRPr>
          </a:p>
          <a:p>
            <a:r>
              <a:rPr lang="pl-PL" sz="2200" dirty="0" err="1">
                <a:latin typeface="Myriad Pro" panose="020B0503030403020204" charset="0"/>
              </a:rPr>
              <a:t>rekrutacja_umw</a:t>
            </a:r>
            <a:endParaRPr lang="pl-PL" sz="2200" dirty="0">
              <a:latin typeface="Myriad Pro" panose="020B0503030403020204" charset="0"/>
            </a:endParaRP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586342" y="1597316"/>
            <a:ext cx="10908000" cy="86380"/>
          </a:xfrm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200" dirty="0">
                <a:solidFill>
                  <a:srgbClr val="002060"/>
                </a:solidFill>
                <a:latin typeface="Myriad Pro Black" panose="020B0803030403020204" pitchFamily="34" charset="0"/>
              </a:rPr>
              <a:t>WIĘCEJ O REKRUTACJI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E6A7936-926D-4EE7-9DF0-A105F0A490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8" y="1921613"/>
            <a:ext cx="753533" cy="75353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3ECB7DD-3D68-4FD6-B143-74E4B1F387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6" y="2913064"/>
            <a:ext cx="753533" cy="75583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BC2D506-79CC-4864-9790-FDA4A3891F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9" y="3932370"/>
            <a:ext cx="753533" cy="755838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5D29475-4C2F-430E-9473-B8B5C625045F}"/>
              </a:ext>
            </a:extLst>
          </p:cNvPr>
          <p:cNvSpPr txBox="1"/>
          <p:nvPr/>
        </p:nvSpPr>
        <p:spPr>
          <a:xfrm>
            <a:off x="1753493" y="1985164"/>
            <a:ext cx="3522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rekrutacjaumw@umw.edu.pl (PL)</a:t>
            </a:r>
          </a:p>
          <a:p>
            <a:r>
              <a:rPr lang="pl-PL" dirty="0">
                <a:latin typeface="Myriad Pro" panose="020B0503030403020204" charset="0"/>
              </a:rPr>
              <a:t>admission@umw.edu.pl (ENG)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26FCD0D-6C4A-44A1-9908-43BEC3837C2A}"/>
              </a:ext>
            </a:extLst>
          </p:cNvPr>
          <p:cNvSpPr txBox="1"/>
          <p:nvPr/>
        </p:nvSpPr>
        <p:spPr>
          <a:xfrm>
            <a:off x="1712830" y="3932370"/>
            <a:ext cx="3362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+48 71 784 17 53  (ENG)</a:t>
            </a:r>
            <a:r>
              <a:rPr lang="pl-PL" dirty="0">
                <a:latin typeface="Myriad Pro" panose="020B0503030403020204" charset="0"/>
              </a:rPr>
              <a:t/>
            </a:r>
            <a:br>
              <a:rPr lang="pl-PL" dirty="0">
                <a:latin typeface="Myriad Pro" panose="020B0503030403020204" charset="0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+48 71 784 19 97  (ENG)</a:t>
            </a:r>
            <a:endParaRPr lang="pl-PL" dirty="0">
              <a:latin typeface="Myriad Pro" panose="020B050303040302020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094D24F-9AF9-4CA1-8799-028062199A5F}"/>
              </a:ext>
            </a:extLst>
          </p:cNvPr>
          <p:cNvSpPr txBox="1"/>
          <p:nvPr/>
        </p:nvSpPr>
        <p:spPr>
          <a:xfrm>
            <a:off x="1753493" y="2996938"/>
            <a:ext cx="2931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+48 665 866 669  (PL) 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+48 781 610 045  (PL)</a:t>
            </a:r>
            <a:endParaRPr lang="pl-PL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501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654</Words>
  <Application>Microsoft Office PowerPoint</Application>
  <PresentationFormat>Panoramiczny</PresentationFormat>
  <Paragraphs>143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Myriad Pro</vt:lpstr>
      <vt:lpstr>Myriad Pro Black</vt:lpstr>
      <vt:lpstr>Arial</vt:lpstr>
      <vt:lpstr>Calibri Light</vt:lpstr>
      <vt:lpstr>Calibri</vt:lpstr>
      <vt:lpstr>Motyw pakietu Office</vt:lpstr>
      <vt:lpstr>Rekrutacja  2024/2025</vt:lpstr>
      <vt:lpstr>DLACZEGO WARTO U NAS STUDIOWAĆ?</vt:lpstr>
      <vt:lpstr>LICZBA KANDYTATÓW W ROKU AKADEMICKIM 2023/2024</vt:lpstr>
      <vt:lpstr>Prezentacja programu PowerPoint</vt:lpstr>
      <vt:lpstr>OSTATECZNE PROGI PUNKTOWE W REKRUTACJI 2023/2024 STUDIA STACJONARNE</vt:lpstr>
      <vt:lpstr>Prezentacja programu PowerPoint</vt:lpstr>
      <vt:lpstr>Prezentacja programu PowerPoint</vt:lpstr>
      <vt:lpstr>PYTANIA I ODPOWIEDZI</vt:lpstr>
      <vt:lpstr>WIĘCEJ O REKRUTACJI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 PREZENTACJI</dc:title>
  <dc:creator>Janusz</dc:creator>
  <cp:lastModifiedBy>Wioleta Wojtasik</cp:lastModifiedBy>
  <cp:revision>125</cp:revision>
  <cp:lastPrinted>2023-10-13T06:07:37Z</cp:lastPrinted>
  <dcterms:created xsi:type="dcterms:W3CDTF">2018-04-10T09:45:27Z</dcterms:created>
  <dcterms:modified xsi:type="dcterms:W3CDTF">2024-03-26T14:24:47Z</dcterms:modified>
</cp:coreProperties>
</file>